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5" r:id="rId1"/>
  </p:sldMasterIdLst>
  <p:notesMasterIdLst>
    <p:notesMasterId r:id="rId30"/>
  </p:notesMasterIdLst>
  <p:sldIdLst>
    <p:sldId id="256" r:id="rId2"/>
    <p:sldId id="257" r:id="rId3"/>
    <p:sldId id="259" r:id="rId4"/>
    <p:sldId id="274" r:id="rId5"/>
    <p:sldId id="275" r:id="rId6"/>
    <p:sldId id="276" r:id="rId7"/>
    <p:sldId id="258" r:id="rId8"/>
    <p:sldId id="281" r:id="rId9"/>
    <p:sldId id="277" r:id="rId10"/>
    <p:sldId id="278" r:id="rId11"/>
    <p:sldId id="279" r:id="rId12"/>
    <p:sldId id="280" r:id="rId13"/>
    <p:sldId id="282" r:id="rId14"/>
    <p:sldId id="283" r:id="rId15"/>
    <p:sldId id="284" r:id="rId16"/>
    <p:sldId id="285" r:id="rId17"/>
    <p:sldId id="286" r:id="rId18"/>
    <p:sldId id="287" r:id="rId19"/>
    <p:sldId id="288" r:id="rId20"/>
    <p:sldId id="289" r:id="rId21"/>
    <p:sldId id="260" r:id="rId22"/>
    <p:sldId id="261" r:id="rId23"/>
    <p:sldId id="263" r:id="rId24"/>
    <p:sldId id="290" r:id="rId25"/>
    <p:sldId id="264" r:id="rId26"/>
    <p:sldId id="265" r:id="rId27"/>
    <p:sldId id="266" r:id="rId28"/>
    <p:sldId id="291"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D6370C"/>
    <a:srgbClr val="9EFF29"/>
    <a:srgbClr val="FF0000"/>
    <a:srgbClr val="FF2549"/>
    <a:srgbClr val="003635"/>
    <a:srgbClr val="C80064"/>
    <a:srgbClr val="C33A1F"/>
    <a:srgbClr val="0000CC"/>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snapToGrid="0">
      <p:cViewPr varScale="1">
        <p:scale>
          <a:sx n="124" d="100"/>
          <a:sy n="124" d="100"/>
        </p:scale>
        <p:origin x="278" y="86"/>
      </p:cViewPr>
      <p:guideLst>
        <p:guide orient="horz" pos="1620"/>
        <p:guide pos="2880"/>
      </p:guideLst>
    </p:cSldViewPr>
  </p:slideViewPr>
  <p:outlineViewPr>
    <p:cViewPr>
      <p:scale>
        <a:sx n="33" d="100"/>
        <a:sy n="33" d="100"/>
      </p:scale>
      <p:origin x="0" y="21354"/>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8/28/2020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pPr/>
              <a:t>21</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3074F12-AA26-4AC8-9962-C36BB8F32554}" type="datetimeFigureOut">
              <a:rPr lang="en-US" smtClean="0"/>
              <a:pPr/>
              <a:t>8/28/2020</a:t>
            </a:fld>
            <a:endParaRPr lang="en-US"/>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82CCC60-E8CD-4174-8B1A-7DF615B22E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3074F12-AA26-4AC8-9962-C36BB8F32554}"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3074F12-AA26-4AC8-9962-C36BB8F32554}"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3074F12-AA26-4AC8-9962-C36BB8F32554}"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3074F12-AA26-4AC8-9962-C36BB8F32554}"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3074F12-AA26-4AC8-9962-C36BB8F32554}" type="datetimeFigureOut">
              <a:rPr lang="en-US" smtClean="0"/>
              <a:pPr/>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53074F12-AA26-4AC8-9962-C36BB8F32554}" type="datetimeFigureOut">
              <a:rPr lang="en-US" smtClean="0"/>
              <a:pPr/>
              <a:t>8/28/2020</a:t>
            </a:fld>
            <a:endParaRPr lang="en-US"/>
          </a:p>
        </p:txBody>
      </p:sp>
      <p:sp>
        <p:nvSpPr>
          <p:cNvPr id="8" name="Slide Number Placeholder 7"/>
          <p:cNvSpPr>
            <a:spLocks noGrp="1"/>
          </p:cNvSpPr>
          <p:nvPr>
            <p:ph type="sldNum" sz="quarter" idx="11"/>
          </p:nvPr>
        </p:nvSpPr>
        <p:spPr/>
        <p:txBody>
          <a:bodyPr/>
          <a:lstStyle/>
          <a:p>
            <a:fld id="{B82CCC60-E8CD-4174-8B1A-7DF615B22EE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3074F12-AA26-4AC8-9962-C36BB8F32554}"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4816548"/>
            <a:ext cx="762000" cy="273844"/>
          </a:xfrm>
        </p:spPr>
        <p:txBody>
          <a:bodyPr/>
          <a:lstStyle/>
          <a:p>
            <a:fld id="{B82CCC60-E8CD-4174-8B1A-7DF615B22EEF}"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4816548"/>
            <a:ext cx="2133600" cy="273844"/>
          </a:xfrm>
        </p:spPr>
        <p:txBody>
          <a:bodyPr/>
          <a:lstStyle/>
          <a:p>
            <a:fld id="{53074F12-AA26-4AC8-9962-C36BB8F32554}"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53074F12-AA26-4AC8-9962-C36BB8F32554}" type="datetimeFigureOut">
              <a:rPr lang="en-US" smtClean="0"/>
              <a:pPr/>
              <a:t>8/28/2020</a:t>
            </a:fld>
            <a:endParaRPr lang="en-US"/>
          </a:p>
        </p:txBody>
      </p:sp>
      <p:sp>
        <p:nvSpPr>
          <p:cNvPr id="22" name="Footer Placeholder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82CCC60-E8CD-4174-8B1A-7DF615B22EEF}" type="slidenum">
              <a:rPr lang="en-US" smtClean="0"/>
              <a:pPr/>
              <a:t>‹#›</a:t>
            </a:fld>
            <a:endParaRPr lang="en-US"/>
          </a:p>
        </p:txBody>
      </p:sp>
      <p:sp>
        <p:nvSpPr>
          <p:cNvPr id="11" name="TextBox 10">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113" y="522514"/>
            <a:ext cx="8192728" cy="2208812"/>
          </a:xfrm>
        </p:spPr>
        <p:txBody>
          <a:bodyPr>
            <a:normAutofit fontScale="90000"/>
          </a:bodyPr>
          <a:lstStyle/>
          <a:p>
            <a:pPr algn="ctr"/>
            <a:r>
              <a:rPr lang="en-US" sz="3100" b="1" dirty="0">
                <a:latin typeface="Times New Roman" pitchFamily="18" charset="0"/>
                <a:cs typeface="Times New Roman" pitchFamily="18" charset="0"/>
              </a:rPr>
              <a:t>Dr. B. B. </a:t>
            </a:r>
            <a:r>
              <a:rPr lang="en-US" sz="3100" b="1" dirty="0" err="1">
                <a:latin typeface="Times New Roman" pitchFamily="18" charset="0"/>
                <a:cs typeface="Times New Roman" pitchFamily="18" charset="0"/>
              </a:rPr>
              <a:t>Hegde</a:t>
            </a:r>
            <a:r>
              <a:rPr lang="en-US" sz="3100" b="1" dirty="0">
                <a:latin typeface="Times New Roman" pitchFamily="18" charset="0"/>
                <a:cs typeface="Times New Roman" pitchFamily="18" charset="0"/>
              </a:rPr>
              <a:t> First Grade College, </a:t>
            </a:r>
            <a:r>
              <a:rPr lang="en-US" sz="3100" b="1" dirty="0" err="1">
                <a:latin typeface="Times New Roman" pitchFamily="18" charset="0"/>
                <a:cs typeface="Times New Roman" pitchFamily="18" charset="0"/>
              </a:rPr>
              <a:t>Kundapura</a:t>
            </a:r>
            <a:br>
              <a:rPr lang="en-US" sz="3100" b="1" dirty="0">
                <a:latin typeface="Times New Roman" pitchFamily="18" charset="0"/>
                <a:cs typeface="Times New Roman" pitchFamily="18" charset="0"/>
              </a:rPr>
            </a:br>
            <a:br>
              <a:rPr lang="en-US" sz="2700" b="1" dirty="0">
                <a:latin typeface="Times New Roman" pitchFamily="18" charset="0"/>
                <a:cs typeface="Times New Roman" pitchFamily="18" charset="0"/>
              </a:rPr>
            </a:br>
            <a:r>
              <a:rPr lang="en-US" sz="2700" dirty="0">
                <a:latin typeface="Times New Roman" pitchFamily="18" charset="0"/>
                <a:cs typeface="Times New Roman" pitchFamily="18" charset="0"/>
              </a:rPr>
              <a:t>Presentation On</a:t>
            </a:r>
            <a:br>
              <a:rPr lang="en-US" sz="3100" dirty="0">
                <a:latin typeface="Times New Roman" pitchFamily="18" charset="0"/>
                <a:cs typeface="Times New Roman" pitchFamily="18" charset="0"/>
              </a:rPr>
            </a:br>
            <a:br>
              <a:rPr lang="en-US" sz="3100" dirty="0">
                <a:latin typeface="Times New Roman" pitchFamily="18" charset="0"/>
                <a:cs typeface="Times New Roman" pitchFamily="18" charset="0"/>
              </a:rPr>
            </a:br>
            <a:r>
              <a:rPr lang="en-US" sz="4000" b="1" dirty="0">
                <a:solidFill>
                  <a:srgbClr val="FF0000"/>
                </a:solidFill>
                <a:latin typeface="Times New Roman" pitchFamily="18" charset="0"/>
                <a:cs typeface="Times New Roman" pitchFamily="18" charset="0"/>
              </a:rPr>
              <a:t>8086 Microprocessors</a:t>
            </a:r>
            <a:endParaRPr lang="en-US" b="1" dirty="0"/>
          </a:p>
        </p:txBody>
      </p:sp>
      <p:sp>
        <p:nvSpPr>
          <p:cNvPr id="3" name="Subtitle 2"/>
          <p:cNvSpPr>
            <a:spLocks noGrp="1"/>
          </p:cNvSpPr>
          <p:nvPr>
            <p:ph type="subTitle" idx="1"/>
          </p:nvPr>
        </p:nvSpPr>
        <p:spPr>
          <a:xfrm>
            <a:off x="213853" y="3370001"/>
            <a:ext cx="8704516" cy="1593885"/>
          </a:xfrm>
        </p:spPr>
        <p:txBody>
          <a:bodyPr>
            <a:noAutofit/>
          </a:bodyPr>
          <a:lstStyle/>
          <a:p>
            <a:r>
              <a:rPr lang="en-US" b="1" dirty="0">
                <a:latin typeface="Times New Roman" pitchFamily="18" charset="0"/>
                <a:cs typeface="Times New Roman" pitchFamily="18" charset="0"/>
              </a:rPr>
              <a:t>			</a:t>
            </a:r>
            <a:r>
              <a:rPr lang="en-US" b="1" dirty="0">
                <a:solidFill>
                  <a:srgbClr val="9EFF29"/>
                </a:solidFill>
                <a:latin typeface="Times New Roman" pitchFamily="18" charset="0"/>
                <a:cs typeface="Times New Roman" pitchFamily="18" charset="0"/>
              </a:rPr>
              <a:t>              Mrs. </a:t>
            </a:r>
            <a:r>
              <a:rPr lang="en-US" b="1" dirty="0" err="1">
                <a:solidFill>
                  <a:srgbClr val="9EFF29"/>
                </a:solidFill>
                <a:latin typeface="Times New Roman" pitchFamily="18" charset="0"/>
                <a:cs typeface="Times New Roman" pitchFamily="18" charset="0"/>
              </a:rPr>
              <a:t>Vanitha</a:t>
            </a:r>
            <a:r>
              <a:rPr lang="en-US" b="1" dirty="0">
                <a:solidFill>
                  <a:srgbClr val="9EFF29"/>
                </a:solidFill>
                <a:latin typeface="Times New Roman" pitchFamily="18" charset="0"/>
                <a:cs typeface="Times New Roman" pitchFamily="18" charset="0"/>
              </a:rPr>
              <a:t> G.</a:t>
            </a:r>
          </a:p>
          <a:p>
            <a:r>
              <a:rPr lang="en-US" b="1" dirty="0">
                <a:solidFill>
                  <a:srgbClr val="9EFF29"/>
                </a:solidFill>
                <a:latin typeface="Times New Roman" pitchFamily="18" charset="0"/>
                <a:cs typeface="Times New Roman" pitchFamily="18" charset="0"/>
              </a:rPr>
              <a:t>		     </a:t>
            </a:r>
            <a:r>
              <a:rPr lang="en-US" sz="2000" b="1" dirty="0">
                <a:solidFill>
                  <a:srgbClr val="9EFF29"/>
                </a:solidFill>
                <a:latin typeface="Times New Roman" pitchFamily="18" charset="0"/>
                <a:cs typeface="Times New Roman" pitchFamily="18" charset="0"/>
              </a:rPr>
              <a:t>Asst. Professor</a:t>
            </a:r>
          </a:p>
          <a:p>
            <a:r>
              <a:rPr lang="en-US" sz="2000" b="1" dirty="0">
                <a:solidFill>
                  <a:srgbClr val="9EFF29"/>
                </a:solidFill>
                <a:latin typeface="Times New Roman" pitchFamily="18" charset="0"/>
                <a:cs typeface="Times New Roman" pitchFamily="18" charset="0"/>
              </a:rPr>
              <a:t>				        Dept. of Computer Science</a:t>
            </a:r>
          </a:p>
        </p:txBody>
      </p:sp>
    </p:spTree>
    <p:extLst>
      <p:ext uri="{BB962C8B-B14F-4D97-AF65-F5344CB8AC3E}">
        <p14:creationId xmlns:p14="http://schemas.microsoft.com/office/powerpoint/2010/main" val="36392037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71164" cy="857250"/>
          </a:xfrm>
        </p:spPr>
        <p:txBody>
          <a:bodyPr>
            <a:noAutofit/>
          </a:bodyPr>
          <a:lstStyle/>
          <a:p>
            <a:pPr algn="ctr"/>
            <a:br>
              <a:rPr lang="en-US" sz="3600" b="1" dirty="0">
                <a:latin typeface="Times New Roman" pitchFamily="18" charset="0"/>
                <a:ea typeface="Verdana" pitchFamily="34" charset="0"/>
                <a:cs typeface="Times New Roman" pitchFamily="18" charset="0"/>
              </a:rPr>
            </a:br>
            <a:r>
              <a:rPr lang="en-US" sz="3600" b="1" dirty="0">
                <a:latin typeface="Times New Roman" pitchFamily="18" charset="0"/>
                <a:ea typeface="Verdana" pitchFamily="34" charset="0"/>
                <a:cs typeface="Times New Roman" pitchFamily="18" charset="0"/>
              </a:rPr>
              <a:t>Data Segment Register</a:t>
            </a:r>
            <a:br>
              <a:rPr lang="en-US" sz="3600" b="1" dirty="0">
                <a:latin typeface="Times New Roman" pitchFamily="18" charset="0"/>
                <a:ea typeface="Verdana" pitchFamily="34"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00150"/>
            <a:ext cx="8321040" cy="3671107"/>
          </a:xfrm>
        </p:spPr>
        <p:txBody>
          <a:bodyPr>
            <a:normAutofit/>
          </a:bodyPr>
          <a:lstStyle/>
          <a:p>
            <a:pPr marL="493776" indent="-457200" algn="just">
              <a:lnSpc>
                <a:spcPct val="150000"/>
              </a:lnSpc>
              <a:buFont typeface="+mj-lt"/>
              <a:buAutoNum type="arabicPeriod"/>
            </a:pPr>
            <a:r>
              <a:rPr lang="en-US" sz="2400" dirty="0">
                <a:latin typeface="Times New Roman" pitchFamily="18" charset="0"/>
                <a:cs typeface="Times New Roman" pitchFamily="18" charset="0"/>
              </a:rPr>
              <a:t>The data segment is a section of memory that contains most data used by a program. Data are accessed in the data segment by an offset address or the contents of other registers that hold the offset address. </a:t>
            </a:r>
          </a:p>
          <a:p>
            <a:pPr marL="493776" indent="-457200" algn="just">
              <a:lnSpc>
                <a:spcPct val="150000"/>
              </a:lnSpc>
              <a:buFont typeface="+mj-lt"/>
              <a:buAutoNum type="arabicPeriod"/>
            </a:pPr>
            <a:r>
              <a:rPr lang="en-US" sz="2400" dirty="0">
                <a:latin typeface="Times New Roman" pitchFamily="18" charset="0"/>
                <a:cs typeface="Times New Roman" pitchFamily="18" charset="0"/>
              </a:rPr>
              <a:t>The data segment is limited to 64 KB.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9"/>
            <a:ext cx="8337665" cy="808174"/>
          </a:xfrm>
        </p:spPr>
        <p:txBody>
          <a:bodyPr>
            <a:noAutofit/>
          </a:bodyPr>
          <a:lstStyle/>
          <a:p>
            <a:pPr algn="ctr"/>
            <a:br>
              <a:rPr lang="en-US" sz="3600" b="1" dirty="0">
                <a:latin typeface="Times New Roman" pitchFamily="18" charset="0"/>
                <a:ea typeface="Verdana" pitchFamily="34" charset="0"/>
                <a:cs typeface="Times New Roman" pitchFamily="18" charset="0"/>
              </a:rPr>
            </a:br>
            <a:r>
              <a:rPr lang="en-US" sz="3600" b="1" dirty="0">
                <a:latin typeface="Times New Roman" pitchFamily="18" charset="0"/>
                <a:ea typeface="Verdana" pitchFamily="34" charset="0"/>
                <a:cs typeface="Times New Roman" pitchFamily="18" charset="0"/>
              </a:rPr>
              <a:t>Stack Segment Register</a:t>
            </a:r>
            <a:br>
              <a:rPr lang="en-US" sz="3600" b="1" dirty="0">
                <a:latin typeface="Times New Roman" pitchFamily="18" charset="0"/>
                <a:ea typeface="Verdana" pitchFamily="34"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00151"/>
            <a:ext cx="8387542" cy="3394472"/>
          </a:xfrm>
        </p:spPr>
        <p:txBody>
          <a:bodyPr>
            <a:noAutofit/>
          </a:bodyPr>
          <a:lstStyle/>
          <a:p>
            <a:pPr algn="just">
              <a:lnSpc>
                <a:spcPct val="150000"/>
              </a:lnSpc>
              <a:buNone/>
            </a:pPr>
            <a:r>
              <a:rPr lang="en-US" sz="2000" b="1" dirty="0"/>
              <a:t>		The stack segment defines the area of the memory used for the stack. The stack pointer (SP) determines the location of the current entry point in the stack segment. </a:t>
            </a:r>
          </a:p>
          <a:p>
            <a:pPr algn="just">
              <a:lnSpc>
                <a:spcPct val="150000"/>
              </a:lnSpc>
              <a:buNone/>
            </a:pPr>
            <a:r>
              <a:rPr lang="en-US" sz="2000" b="1" dirty="0"/>
              <a:t>		The BP register also addresses (Access) data with in the stack segment. </a:t>
            </a:r>
            <a:r>
              <a:rPr lang="en-US" sz="2000" dirty="0">
                <a:latin typeface="Times New Roman" pitchFamily="18" charset="0"/>
                <a:cs typeface="Times New Roman" pitchFamily="18" charset="0"/>
              </a:rPr>
              <a:t>. </a:t>
            </a:r>
          </a:p>
          <a:p>
            <a:pPr algn="just">
              <a:lnSpc>
                <a:spcPct val="150000"/>
              </a:lnSpc>
            </a:pPr>
            <a:endParaRPr lang="en-US" sz="2000" dirty="0">
              <a:latin typeface="Times New Roman" pitchFamily="18" charset="0"/>
              <a:cs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32261"/>
            <a:ext cx="8038407" cy="847899"/>
          </a:xfrm>
        </p:spPr>
        <p:txBody>
          <a:bodyPr>
            <a:noAutofit/>
          </a:bodyPr>
          <a:lstStyle/>
          <a:p>
            <a:pPr algn="ctr"/>
            <a:br>
              <a:rPr lang="en-US" sz="3600" b="1" dirty="0">
                <a:latin typeface="Times New Roman" pitchFamily="18" charset="0"/>
                <a:ea typeface="Verdana" pitchFamily="34" charset="0"/>
                <a:cs typeface="Times New Roman" pitchFamily="18" charset="0"/>
              </a:rPr>
            </a:br>
            <a:r>
              <a:rPr lang="en-US" sz="3600" b="1" dirty="0">
                <a:latin typeface="Times New Roman" pitchFamily="18" charset="0"/>
                <a:ea typeface="Verdana" pitchFamily="34" charset="0"/>
                <a:cs typeface="Times New Roman" pitchFamily="18" charset="0"/>
              </a:rPr>
              <a:t>Extra Segment Register</a:t>
            </a:r>
            <a:br>
              <a:rPr lang="en-US" sz="3600" b="1" dirty="0">
                <a:latin typeface="Times New Roman" pitchFamily="18" charset="0"/>
                <a:ea typeface="Verdana" pitchFamily="34"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00150"/>
            <a:ext cx="8071658" cy="3671107"/>
          </a:xfrm>
        </p:spPr>
        <p:txBody>
          <a:bodyPr>
            <a:normAutofit/>
          </a:bodyPr>
          <a:lstStyle/>
          <a:p>
            <a:pPr>
              <a:buNone/>
            </a:pPr>
            <a:endParaRPr lang="en-US" sz="2000" b="1" dirty="0">
              <a:latin typeface="Times New Roman" pitchFamily="18" charset="0"/>
              <a:cs typeface="Times New Roman" pitchFamily="18" charset="0"/>
            </a:endParaRPr>
          </a:p>
          <a:p>
            <a:pPr algn="just">
              <a:lnSpc>
                <a:spcPct val="150000"/>
              </a:lnSpc>
              <a:buNone/>
            </a:pPr>
            <a:r>
              <a:rPr lang="en-US" sz="2400" dirty="0">
                <a:latin typeface="Times New Roman" pitchFamily="18" charset="0"/>
                <a:cs typeface="Times New Roman" pitchFamily="18" charset="0"/>
              </a:rPr>
              <a:t>			The extra segment is an additional data segment used by some of the string instructions to hold the destination data. The extra segment is limited to 64 KB. </a:t>
            </a:r>
          </a:p>
          <a:p>
            <a:endParaRPr lang="en-US" sz="2000" dirty="0">
              <a:latin typeface="Times New Roman" pitchFamily="18" charset="0"/>
              <a:cs typeface="Times New Roman"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8"/>
            <a:ext cx="8221287" cy="891301"/>
          </a:xfrm>
        </p:spPr>
        <p:txBody>
          <a:bodyPr>
            <a:normAutofit/>
          </a:bodyPr>
          <a:lstStyle/>
          <a:p>
            <a:pPr algn="ctr"/>
            <a:r>
              <a:rPr lang="en-US" sz="3600" dirty="0">
                <a:latin typeface="Times New Roman" pitchFamily="18" charset="0"/>
                <a:cs typeface="Times New Roman" pitchFamily="18" charset="0"/>
              </a:rPr>
              <a:t>IP (Instruction Pointer)</a:t>
            </a:r>
            <a:endParaRPr lang="en-US" sz="3600" dirty="0"/>
          </a:p>
        </p:txBody>
      </p:sp>
      <p:sp>
        <p:nvSpPr>
          <p:cNvPr id="3" name="Content Placeholder 2"/>
          <p:cNvSpPr>
            <a:spLocks noGrp="1"/>
          </p:cNvSpPr>
          <p:nvPr>
            <p:ph idx="1"/>
          </p:nvPr>
        </p:nvSpPr>
        <p:spPr>
          <a:xfrm>
            <a:off x="457199" y="1200151"/>
            <a:ext cx="8287789" cy="3571354"/>
          </a:xfrm>
        </p:spPr>
        <p:txBody>
          <a:bodyPr>
            <a:normAutofit/>
          </a:bodyPr>
          <a:lstStyle/>
          <a:p>
            <a:pPr marL="493776" indent="-457200" algn="just">
              <a:buClr>
                <a:schemeClr val="tx1"/>
              </a:buClr>
              <a:buFont typeface="+mj-lt"/>
              <a:buAutoNum type="arabicPeriod"/>
            </a:pPr>
            <a:r>
              <a:rPr lang="en-US" sz="2400" dirty="0">
                <a:latin typeface="Times New Roman" pitchFamily="18" charset="0"/>
                <a:cs typeface="Times New Roman" pitchFamily="18" charset="0"/>
              </a:rPr>
              <a:t> It is designated as IP.</a:t>
            </a:r>
          </a:p>
          <a:p>
            <a:pPr marL="493776" indent="-457200" algn="just">
              <a:buClr>
                <a:schemeClr val="tx1"/>
              </a:buClr>
              <a:buFont typeface="+mj-lt"/>
              <a:buAutoNum type="arabicPeriod"/>
            </a:pPr>
            <a:r>
              <a:rPr lang="en-US" sz="2400" dirty="0">
                <a:latin typeface="Times New Roman" pitchFamily="18" charset="0"/>
                <a:cs typeface="Times New Roman" pitchFamily="18" charset="0"/>
              </a:rPr>
              <a:t>The instruction pointer, which points to the next instruction in a program, is used by the microprocessor to find the next sequential instruction in a program located with in the code segment. </a:t>
            </a:r>
          </a:p>
          <a:p>
            <a:pPr marL="493776" indent="-457200" algn="just">
              <a:buClr>
                <a:schemeClr val="tx1"/>
              </a:buClr>
              <a:buFont typeface="+mj-lt"/>
              <a:buAutoNum type="arabicPeriod"/>
            </a:pPr>
            <a:r>
              <a:rPr lang="en-US" sz="2400" dirty="0">
                <a:latin typeface="Times New Roman" pitchFamily="18" charset="0"/>
                <a:cs typeface="Times New Roman" pitchFamily="18" charset="0"/>
              </a:rPr>
              <a:t>It is also called as program counter in the microprocessor.</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8"/>
            <a:ext cx="8404167" cy="941177"/>
          </a:xfrm>
        </p:spPr>
        <p:txBody>
          <a:bodyPr>
            <a:normAutofit/>
          </a:bodyPr>
          <a:lstStyle/>
          <a:p>
            <a:pPr algn="ctr"/>
            <a:r>
              <a:rPr lang="en-US" sz="3600" b="1" dirty="0">
                <a:latin typeface="Times New Roman" pitchFamily="18" charset="0"/>
                <a:cs typeface="Times New Roman" pitchFamily="18" charset="0"/>
              </a:rPr>
              <a:t>Execution Unit</a:t>
            </a:r>
          </a:p>
        </p:txBody>
      </p:sp>
      <p:sp>
        <p:nvSpPr>
          <p:cNvPr id="3" name="Content Placeholder 2"/>
          <p:cNvSpPr>
            <a:spLocks noGrp="1"/>
          </p:cNvSpPr>
          <p:nvPr>
            <p:ph idx="1"/>
          </p:nvPr>
        </p:nvSpPr>
        <p:spPr>
          <a:xfrm>
            <a:off x="457199" y="997527"/>
            <a:ext cx="8354291" cy="3906982"/>
          </a:xfrm>
        </p:spPr>
        <p:txBody>
          <a:bodyPr>
            <a:normAutofit fontScale="92500" lnSpcReduction="20000"/>
          </a:bodyPr>
          <a:lstStyle/>
          <a:p>
            <a:pPr marL="493776" indent="-457200" algn="just">
              <a:lnSpc>
                <a:spcPct val="150000"/>
              </a:lnSpc>
              <a:buFont typeface="+mj-lt"/>
              <a:buAutoNum type="arabicPeriod"/>
            </a:pPr>
            <a:r>
              <a:rPr lang="en-US" sz="2000" dirty="0">
                <a:latin typeface="Times New Roman" pitchFamily="18" charset="0"/>
                <a:cs typeface="Times New Roman" pitchFamily="18" charset="0"/>
              </a:rPr>
              <a:t>The execution unit works parallel with Bus Interface Unit</a:t>
            </a:r>
          </a:p>
          <a:p>
            <a:pPr marL="493776" indent="-457200" algn="just">
              <a:lnSpc>
                <a:spcPct val="150000"/>
              </a:lnSpc>
              <a:buFont typeface="+mj-lt"/>
              <a:buAutoNum type="arabicPeriod"/>
            </a:pPr>
            <a:r>
              <a:rPr lang="en-US" sz="2000" dirty="0">
                <a:latin typeface="Times New Roman" pitchFamily="18" charset="0"/>
                <a:cs typeface="Times New Roman" pitchFamily="18" charset="0"/>
              </a:rPr>
              <a:t>It informs the BIU the location at which the next instruction or data is to be fetched.</a:t>
            </a:r>
          </a:p>
          <a:p>
            <a:pPr marL="493776" indent="-457200" algn="just">
              <a:lnSpc>
                <a:spcPct val="150000"/>
              </a:lnSpc>
              <a:buFont typeface="+mj-lt"/>
              <a:buAutoNum type="arabicPeriod"/>
            </a:pPr>
            <a:r>
              <a:rPr lang="en-US" sz="2000" dirty="0">
                <a:latin typeface="Times New Roman" pitchFamily="18" charset="0"/>
                <a:cs typeface="Times New Roman" pitchFamily="18" charset="0"/>
              </a:rPr>
              <a:t>The instruction consists of different phases. </a:t>
            </a:r>
            <a:r>
              <a:rPr lang="en-US" sz="2000" dirty="0" err="1">
                <a:latin typeface="Times New Roman" pitchFamily="18" charset="0"/>
                <a:cs typeface="Times New Roman" pitchFamily="18" charset="0"/>
              </a:rPr>
              <a:t>i.e</a:t>
            </a:r>
            <a:r>
              <a:rPr lang="en-US" sz="2000" dirty="0">
                <a:latin typeface="Times New Roman" pitchFamily="18" charset="0"/>
                <a:cs typeface="Times New Roman" pitchFamily="18" charset="0"/>
              </a:rPr>
              <a:t> Fetch, Execute, Decode and Write phases.</a:t>
            </a:r>
          </a:p>
          <a:p>
            <a:pPr marL="493776" indent="-457200" algn="just">
              <a:lnSpc>
                <a:spcPct val="150000"/>
              </a:lnSpc>
              <a:buFont typeface="+mj-lt"/>
              <a:buAutoNum type="arabicPeriod"/>
            </a:pPr>
            <a:r>
              <a:rPr lang="en-US" sz="2000" dirty="0">
                <a:latin typeface="Times New Roman" pitchFamily="18" charset="0"/>
                <a:cs typeface="Times New Roman" pitchFamily="18" charset="0"/>
              </a:rPr>
              <a:t>The </a:t>
            </a:r>
            <a:r>
              <a:rPr lang="en-US" sz="2000" u="sng" dirty="0">
                <a:latin typeface="Times New Roman" pitchFamily="18" charset="0"/>
                <a:cs typeface="Times New Roman" pitchFamily="18" charset="0"/>
              </a:rPr>
              <a:t>Fetch Phase </a:t>
            </a:r>
            <a:r>
              <a:rPr lang="en-US" sz="2000" dirty="0">
                <a:latin typeface="Times New Roman" pitchFamily="18" charset="0"/>
                <a:cs typeface="Times New Roman" pitchFamily="18" charset="0"/>
              </a:rPr>
              <a:t>performs the fetching of instructions.</a:t>
            </a:r>
          </a:p>
          <a:p>
            <a:pPr marL="493776" indent="-457200" algn="just">
              <a:lnSpc>
                <a:spcPct val="150000"/>
              </a:lnSpc>
              <a:buFont typeface="+mj-lt"/>
              <a:buAutoNum type="arabicPeriod"/>
            </a:pPr>
            <a:r>
              <a:rPr lang="en-US" sz="2000" dirty="0">
                <a:latin typeface="Times New Roman" pitchFamily="18" charset="0"/>
                <a:cs typeface="Times New Roman" pitchFamily="18" charset="0"/>
              </a:rPr>
              <a:t>The </a:t>
            </a:r>
            <a:r>
              <a:rPr lang="en-US" sz="2000" u="sng" dirty="0">
                <a:latin typeface="Times New Roman" pitchFamily="18" charset="0"/>
                <a:cs typeface="Times New Roman" pitchFamily="18" charset="0"/>
              </a:rPr>
              <a:t>Execution Phase </a:t>
            </a:r>
            <a:r>
              <a:rPr lang="en-US" sz="2000" dirty="0">
                <a:latin typeface="Times New Roman" pitchFamily="18" charset="0"/>
                <a:cs typeface="Times New Roman" pitchFamily="18" charset="0"/>
              </a:rPr>
              <a:t>performs actual operation on data.</a:t>
            </a:r>
          </a:p>
          <a:p>
            <a:pPr marL="493776" indent="-457200" algn="just">
              <a:lnSpc>
                <a:spcPct val="150000"/>
              </a:lnSpc>
              <a:buFont typeface="+mj-lt"/>
              <a:buAutoNum type="arabicPeriod"/>
            </a:pPr>
            <a:r>
              <a:rPr lang="en-US" sz="2000" dirty="0">
                <a:latin typeface="Times New Roman" pitchFamily="18" charset="0"/>
                <a:cs typeface="Times New Roman" pitchFamily="18" charset="0"/>
              </a:rPr>
              <a:t>The </a:t>
            </a:r>
            <a:r>
              <a:rPr lang="en-US" sz="2000" u="sng" dirty="0">
                <a:latin typeface="Times New Roman" pitchFamily="18" charset="0"/>
                <a:cs typeface="Times New Roman" pitchFamily="18" charset="0"/>
              </a:rPr>
              <a:t>Decode Phase </a:t>
            </a:r>
            <a:r>
              <a:rPr lang="en-US" sz="2000" dirty="0">
                <a:latin typeface="Times New Roman" pitchFamily="18" charset="0"/>
                <a:cs typeface="Times New Roman" pitchFamily="18" charset="0"/>
              </a:rPr>
              <a:t>perform the decoding of instructions.</a:t>
            </a:r>
          </a:p>
          <a:p>
            <a:pPr marL="493776" indent="-457200" algn="just">
              <a:lnSpc>
                <a:spcPct val="150000"/>
              </a:lnSpc>
              <a:buFont typeface="+mj-lt"/>
              <a:buAutoNum type="arabicPeriod"/>
            </a:pPr>
            <a:r>
              <a:rPr lang="en-US" sz="2000" dirty="0">
                <a:latin typeface="Times New Roman" pitchFamily="18" charset="0"/>
                <a:cs typeface="Times New Roman" pitchFamily="18" charset="0"/>
              </a:rPr>
              <a:t>The </a:t>
            </a:r>
            <a:r>
              <a:rPr lang="en-US" sz="2000" u="sng" dirty="0">
                <a:latin typeface="Times New Roman" pitchFamily="18" charset="0"/>
                <a:cs typeface="Times New Roman" pitchFamily="18" charset="0"/>
              </a:rPr>
              <a:t>Write Phase </a:t>
            </a:r>
            <a:r>
              <a:rPr lang="en-US" sz="2000" dirty="0">
                <a:latin typeface="Times New Roman" pitchFamily="18" charset="0"/>
                <a:cs typeface="Times New Roman" pitchFamily="18" charset="0"/>
              </a:rPr>
              <a:t>performs the operation of storing the result at destination.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Times New Roman" pitchFamily="18" charset="0"/>
                <a:cs typeface="Times New Roman" pitchFamily="18" charset="0"/>
              </a:rPr>
              <a:t>The functional parts of EU are,</a:t>
            </a:r>
          </a:p>
        </p:txBody>
      </p:sp>
      <p:sp>
        <p:nvSpPr>
          <p:cNvPr id="3" name="Content Placeholder 2"/>
          <p:cNvSpPr>
            <a:spLocks noGrp="1"/>
          </p:cNvSpPr>
          <p:nvPr>
            <p:ph idx="1"/>
          </p:nvPr>
        </p:nvSpPr>
        <p:spPr>
          <a:xfrm>
            <a:off x="457200" y="1200151"/>
            <a:ext cx="8454044" cy="3471602"/>
          </a:xfrm>
        </p:spPr>
        <p:txBody>
          <a:bodyPr>
            <a:normAutofit/>
          </a:bodyPr>
          <a:lstStyle/>
          <a:p>
            <a:pPr marL="493776" indent="-457200" algn="just">
              <a:lnSpc>
                <a:spcPct val="150000"/>
              </a:lnSpc>
              <a:buFont typeface="+mj-lt"/>
              <a:buAutoNum type="arabicPeriod"/>
            </a:pPr>
            <a:r>
              <a:rPr lang="en-US" sz="2000" dirty="0">
                <a:latin typeface="Times New Roman" pitchFamily="18" charset="0"/>
                <a:cs typeface="Times New Roman" pitchFamily="18" charset="0"/>
              </a:rPr>
              <a:t>Control system and Instruction Decode</a:t>
            </a:r>
          </a:p>
          <a:p>
            <a:pPr marL="493776" indent="-457200" algn="just">
              <a:lnSpc>
                <a:spcPct val="150000"/>
              </a:lnSpc>
              <a:buFont typeface="+mj-lt"/>
              <a:buAutoNum type="arabicPeriod"/>
            </a:pPr>
            <a:r>
              <a:rPr lang="en-US" sz="2000" dirty="0">
                <a:latin typeface="Times New Roman" pitchFamily="18" charset="0"/>
                <a:cs typeface="Times New Roman" pitchFamily="18" charset="0"/>
              </a:rPr>
              <a:t>Arithmetic and Logic Unit</a:t>
            </a:r>
          </a:p>
          <a:p>
            <a:pPr marL="493776" indent="-457200" algn="just">
              <a:lnSpc>
                <a:spcPct val="150000"/>
              </a:lnSpc>
              <a:buFont typeface="+mj-lt"/>
              <a:buAutoNum type="arabicPeriod"/>
            </a:pPr>
            <a:r>
              <a:rPr lang="en-US" sz="2000" dirty="0">
                <a:latin typeface="Times New Roman" pitchFamily="18" charset="0"/>
                <a:cs typeface="Times New Roman" pitchFamily="18" charset="0"/>
              </a:rPr>
              <a:t>Flag Register</a:t>
            </a:r>
          </a:p>
          <a:p>
            <a:pPr marL="493776" indent="-457200" algn="just">
              <a:lnSpc>
                <a:spcPct val="150000"/>
              </a:lnSpc>
              <a:buFont typeface="+mj-lt"/>
              <a:buAutoNum type="arabicPeriod"/>
            </a:pPr>
            <a:r>
              <a:rPr lang="en-US" sz="2000" dirty="0">
                <a:latin typeface="Times New Roman" pitchFamily="18" charset="0"/>
                <a:cs typeface="Times New Roman" pitchFamily="18" charset="0"/>
              </a:rPr>
              <a:t>General Purpose Registers</a:t>
            </a:r>
          </a:p>
          <a:p>
            <a:pPr marL="493776" indent="-457200" algn="just">
              <a:lnSpc>
                <a:spcPct val="150000"/>
              </a:lnSpc>
              <a:buFont typeface="+mj-lt"/>
              <a:buAutoNum type="arabicPeriod"/>
            </a:pPr>
            <a:r>
              <a:rPr lang="en-US" sz="2000" dirty="0">
                <a:latin typeface="Times New Roman" pitchFamily="18" charset="0"/>
                <a:cs typeface="Times New Roman" pitchFamily="18" charset="0"/>
              </a:rPr>
              <a:t>Stack Pointer Register</a:t>
            </a:r>
          </a:p>
          <a:p>
            <a:pPr marL="493776" indent="-457200" algn="just">
              <a:lnSpc>
                <a:spcPct val="150000"/>
              </a:lnSpc>
              <a:buFont typeface="+mj-lt"/>
              <a:buAutoNum type="arabicPeriod"/>
            </a:pPr>
            <a:r>
              <a:rPr lang="en-US" sz="2000" dirty="0">
                <a:latin typeface="Times New Roman" pitchFamily="18" charset="0"/>
                <a:cs typeface="Times New Roman" pitchFamily="18" charset="0"/>
              </a:rPr>
              <a:t>Pointer and Index registers</a:t>
            </a:r>
          </a:p>
          <a:p>
            <a:pPr marL="493776" indent="-457200" algn="just">
              <a:lnSpc>
                <a:spcPct val="150000"/>
              </a:lnSpc>
              <a:buFont typeface="+mj-lt"/>
              <a:buAutoNum type="arabicPeriod"/>
            </a:pPr>
            <a:endParaRPr lang="en-US" sz="2000" dirty="0">
              <a:latin typeface="Times New Roman" pitchFamily="18" charset="0"/>
              <a:cs typeface="Times New Roman"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05" y="199505"/>
            <a:ext cx="8711739" cy="4721630"/>
          </a:xfrm>
        </p:spPr>
        <p:txBody>
          <a:bodyPr>
            <a:normAutofit/>
          </a:bodyPr>
          <a:lstStyle/>
          <a:p>
            <a:pPr algn="just">
              <a:buNone/>
            </a:pPr>
            <a:r>
              <a:rPr lang="en-US" sz="2800" dirty="0">
                <a:latin typeface="Times New Roman" pitchFamily="18" charset="0"/>
                <a:cs typeface="Times New Roman" pitchFamily="18" charset="0"/>
              </a:rPr>
              <a:t>Control system and Instruction Decode</a:t>
            </a:r>
          </a:p>
          <a:p>
            <a:pPr marL="550926" indent="-514350" algn="just">
              <a:buFont typeface="+mj-lt"/>
              <a:buAutoNum type="arabicPeriod"/>
            </a:pPr>
            <a:r>
              <a:rPr lang="en-US" sz="2000" dirty="0">
                <a:latin typeface="Times New Roman" pitchFamily="18" charset="0"/>
                <a:cs typeface="Times New Roman" pitchFamily="18" charset="0"/>
              </a:rPr>
              <a:t>It directs all the internal operation of the processor.</a:t>
            </a:r>
          </a:p>
          <a:p>
            <a:pPr marL="550926" indent="-514350" algn="just">
              <a:buFont typeface="+mj-lt"/>
              <a:buAutoNum type="arabicPeriod"/>
            </a:pPr>
            <a:r>
              <a:rPr lang="en-US" sz="2000" dirty="0">
                <a:latin typeface="Times New Roman" pitchFamily="18" charset="0"/>
                <a:cs typeface="Times New Roman" pitchFamily="18" charset="0"/>
              </a:rPr>
              <a:t>The instruction in the EU translate the instruction fetched from the memory into a series of actions carried out by the EU.</a:t>
            </a:r>
          </a:p>
          <a:p>
            <a:pPr marL="550926" indent="-514350" algn="just">
              <a:buFont typeface="+mj-lt"/>
              <a:buAutoNum type="arabicPeriod"/>
            </a:pPr>
            <a:endParaRPr lang="en-US" sz="2000" dirty="0">
              <a:latin typeface="Times New Roman" pitchFamily="18" charset="0"/>
              <a:cs typeface="Times New Roman" pitchFamily="18" charset="0"/>
            </a:endParaRPr>
          </a:p>
          <a:p>
            <a:pPr marL="550926" indent="-514350" algn="just">
              <a:buNone/>
            </a:pPr>
            <a:r>
              <a:rPr lang="en-US" sz="2800" dirty="0">
                <a:latin typeface="Times New Roman" pitchFamily="18" charset="0"/>
                <a:cs typeface="Times New Roman" pitchFamily="18" charset="0"/>
              </a:rPr>
              <a:t>Arithmetic and Logic Unit</a:t>
            </a:r>
          </a:p>
          <a:p>
            <a:pPr marL="550926" indent="-514350" algn="just">
              <a:buFont typeface="+mj-lt"/>
              <a:buAutoNum type="arabicPeriod"/>
            </a:pPr>
            <a:r>
              <a:rPr lang="en-US" sz="2000" dirty="0">
                <a:latin typeface="Times New Roman" pitchFamily="18" charset="0"/>
                <a:cs typeface="Times New Roman" pitchFamily="18" charset="0"/>
              </a:rPr>
              <a:t>It is one of the components of EU.</a:t>
            </a:r>
          </a:p>
          <a:p>
            <a:pPr marL="550926" indent="-514350" algn="just">
              <a:buFont typeface="+mj-lt"/>
              <a:buAutoNum type="arabicPeriod"/>
            </a:pPr>
            <a:r>
              <a:rPr lang="en-US" sz="2000" dirty="0">
                <a:latin typeface="Times New Roman" pitchFamily="18" charset="0"/>
                <a:cs typeface="Times New Roman" pitchFamily="18" charset="0"/>
              </a:rPr>
              <a:t>It performs 8-bit or 16-bit mathematical operations such as  addition, subtraction, multiplication, division, data conversion and logical operations like NOT, OR, AND.</a:t>
            </a:r>
          </a:p>
          <a:p>
            <a:pPr marL="550926" indent="-514350" algn="just">
              <a:buFont typeface="+mj-lt"/>
              <a:buAutoNum type="arabicPeriod"/>
            </a:pPr>
            <a:r>
              <a:rPr lang="en-US" sz="2000" dirty="0">
                <a:latin typeface="Times New Roman" pitchFamily="18" charset="0"/>
                <a:cs typeface="Times New Roman" pitchFamily="18" charset="0"/>
              </a:rPr>
              <a:t>It also performs register increment and decrement and shift operations.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199" y="205979"/>
            <a:ext cx="8304415" cy="641919"/>
          </a:xfrm>
        </p:spPr>
        <p:txBody>
          <a:bodyPr>
            <a:normAutofit/>
          </a:bodyPr>
          <a:lstStyle/>
          <a:p>
            <a:pPr algn="ctr"/>
            <a:r>
              <a:rPr lang="en-US" sz="2800" dirty="0">
                <a:latin typeface="Times New Roman" pitchFamily="18" charset="0"/>
                <a:cs typeface="Times New Roman" pitchFamily="18" charset="0"/>
              </a:rPr>
              <a:t>Flag Registers</a:t>
            </a:r>
          </a:p>
        </p:txBody>
      </p:sp>
      <p:sp>
        <p:nvSpPr>
          <p:cNvPr id="5" name="Content Placeholder 4"/>
          <p:cNvSpPr>
            <a:spLocks noGrp="1"/>
          </p:cNvSpPr>
          <p:nvPr>
            <p:ph idx="1"/>
          </p:nvPr>
        </p:nvSpPr>
        <p:spPr>
          <a:xfrm>
            <a:off x="457199" y="881149"/>
            <a:ext cx="8470669" cy="4023360"/>
          </a:xfrm>
        </p:spPr>
        <p:txBody>
          <a:bodyPr>
            <a:normAutofit/>
          </a:bodyPr>
          <a:lstStyle/>
          <a:p>
            <a:pPr>
              <a:buNone/>
            </a:pPr>
            <a:r>
              <a:rPr lang="en-US" sz="2000" dirty="0"/>
              <a:t>Processor Status Word (PSW):</a:t>
            </a:r>
          </a:p>
          <a:p>
            <a:pPr marL="493776" indent="-457200" algn="just">
              <a:lnSpc>
                <a:spcPct val="150000"/>
              </a:lnSpc>
              <a:buFont typeface="+mj-lt"/>
              <a:buAutoNum type="arabicPeriod"/>
            </a:pPr>
            <a:r>
              <a:rPr lang="en-US" sz="2000" dirty="0">
                <a:latin typeface="Times New Roman" pitchFamily="18" charset="0"/>
                <a:cs typeface="Times New Roman" pitchFamily="18" charset="0"/>
              </a:rPr>
              <a:t>The register that holds current status of the processor.</a:t>
            </a:r>
          </a:p>
          <a:p>
            <a:pPr marL="493776" indent="-457200" algn="just">
              <a:lnSpc>
                <a:spcPct val="150000"/>
              </a:lnSpc>
              <a:buFont typeface="+mj-lt"/>
              <a:buAutoNum type="arabicPeriod"/>
            </a:pPr>
            <a:r>
              <a:rPr lang="en-US" sz="2000" dirty="0">
                <a:latin typeface="Times New Roman" pitchFamily="18" charset="0"/>
                <a:cs typeface="Times New Roman" pitchFamily="18" charset="0"/>
              </a:rPr>
              <a:t>8086’s PSW contains 16 bits, but 7 of them are not used. Each bit in the PSW is called a </a:t>
            </a:r>
            <a:r>
              <a:rPr lang="en-US" sz="2000" b="1" i="1" u="sng" dirty="0">
                <a:latin typeface="Times New Roman" pitchFamily="18" charset="0"/>
                <a:cs typeface="Times New Roman" pitchFamily="18" charset="0"/>
              </a:rPr>
              <a:t>flag.</a:t>
            </a:r>
          </a:p>
          <a:p>
            <a:pPr marL="493776" indent="-457200" algn="just">
              <a:lnSpc>
                <a:spcPct val="150000"/>
              </a:lnSpc>
              <a:buNone/>
            </a:pPr>
            <a:r>
              <a:rPr lang="en-US" sz="2000" b="1" i="1" dirty="0">
                <a:latin typeface="Times New Roman" pitchFamily="18" charset="0"/>
                <a:cs typeface="Times New Roman" pitchFamily="18" charset="0"/>
              </a:rPr>
              <a:t> </a:t>
            </a:r>
            <a:r>
              <a:rPr lang="en-US" sz="2000" dirty="0">
                <a:latin typeface="Times New Roman" pitchFamily="18" charset="0"/>
                <a:cs typeface="Times New Roman" pitchFamily="18" charset="0"/>
              </a:rPr>
              <a:t>Types of Flags</a:t>
            </a:r>
          </a:p>
          <a:p>
            <a:pPr algn="just">
              <a:lnSpc>
                <a:spcPct val="150000"/>
              </a:lnSpc>
            </a:pPr>
            <a:r>
              <a:rPr lang="en-US" sz="2000" dirty="0">
                <a:latin typeface="Times New Roman" pitchFamily="18" charset="0"/>
                <a:cs typeface="Times New Roman" pitchFamily="18" charset="0"/>
              </a:rPr>
              <a:t>Conditional Flag</a:t>
            </a:r>
          </a:p>
          <a:p>
            <a:pPr algn="just">
              <a:lnSpc>
                <a:spcPct val="150000"/>
              </a:lnSpc>
            </a:pPr>
            <a:r>
              <a:rPr lang="en-US" sz="2000" dirty="0">
                <a:latin typeface="Times New Roman" pitchFamily="18" charset="0"/>
                <a:cs typeface="Times New Roman" pitchFamily="18" charset="0"/>
              </a:rPr>
              <a:t>Control Flags</a:t>
            </a:r>
          </a:p>
          <a:p>
            <a:pPr algn="just">
              <a:lnSpc>
                <a:spcPct val="150000"/>
              </a:lnSpc>
            </a:pPr>
            <a:endParaRPr lang="en-US" sz="2000" dirty="0">
              <a:latin typeface="Times New Roman" pitchFamily="18" charset="0"/>
              <a:cs typeface="Times New Roman"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729046" y="2397384"/>
            <a:ext cx="6569429" cy="729223"/>
          </a:xfrm>
          <a:prstGeom prst="rect">
            <a:avLst/>
          </a:prstGeom>
          <a:solidFill>
            <a:srgbClr val="FF0000"/>
          </a:solidFill>
          <a:ln>
            <a:solidFill>
              <a:srgbClr val="FF0000"/>
            </a:solidFill>
            <a:headEnd/>
            <a:tailEnd/>
          </a:ln>
        </p:spPr>
        <p:style>
          <a:lnRef idx="0">
            <a:schemeClr val="accent2"/>
          </a:lnRef>
          <a:fillRef idx="3">
            <a:schemeClr val="accent2"/>
          </a:fillRef>
          <a:effectRef idx="3">
            <a:schemeClr val="accent2"/>
          </a:effectRef>
          <a:fontRef idx="minor">
            <a:schemeClr val="lt1"/>
          </a:fontRef>
        </p:style>
      </p:pic>
      <p:sp>
        <p:nvSpPr>
          <p:cNvPr id="5" name="Line Callout 2 4"/>
          <p:cNvSpPr/>
          <p:nvPr/>
        </p:nvSpPr>
        <p:spPr>
          <a:xfrm>
            <a:off x="307184" y="3184694"/>
            <a:ext cx="4414445" cy="938419"/>
          </a:xfrm>
          <a:prstGeom prst="borderCallout2">
            <a:avLst>
              <a:gd name="adj1" fmla="val 822"/>
              <a:gd name="adj2" fmla="val 3404"/>
              <a:gd name="adj3" fmla="val -28754"/>
              <a:gd name="adj4" fmla="val 3229"/>
              <a:gd name="adj5" fmla="val -39336"/>
              <a:gd name="adj6" fmla="val 77918"/>
            </a:avLst>
          </a:prstGeom>
          <a:solidFill>
            <a:srgbClr val="00B05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Times New Roman" pitchFamily="18" charset="0"/>
                <a:ea typeface="Verdana" pitchFamily="34" charset="0"/>
                <a:cs typeface="Times New Roman" pitchFamily="18" charset="0"/>
              </a:rPr>
              <a:t>Over flow Flag</a:t>
            </a:r>
          </a:p>
          <a:p>
            <a:pPr algn="ctr"/>
            <a:r>
              <a:rPr lang="en-US" sz="1100" dirty="0">
                <a:solidFill>
                  <a:schemeClr val="tx1"/>
                </a:solidFill>
                <a:latin typeface="Times New Roman" pitchFamily="18" charset="0"/>
                <a:ea typeface="Verdana" pitchFamily="34" charset="0"/>
                <a:cs typeface="Times New Roman" pitchFamily="18" charset="0"/>
              </a:rPr>
              <a:t>This flag is set, if an overflow occurs, </a:t>
            </a:r>
            <a:r>
              <a:rPr lang="en-US" sz="1100" dirty="0" err="1">
                <a:solidFill>
                  <a:schemeClr val="tx1"/>
                </a:solidFill>
                <a:latin typeface="Times New Roman" pitchFamily="18" charset="0"/>
                <a:ea typeface="Verdana" pitchFamily="34" charset="0"/>
                <a:cs typeface="Times New Roman" pitchFamily="18" charset="0"/>
              </a:rPr>
              <a:t>i.e</a:t>
            </a:r>
            <a:r>
              <a:rPr lang="en-US" sz="1100" dirty="0">
                <a:solidFill>
                  <a:schemeClr val="tx1"/>
                </a:solidFill>
                <a:latin typeface="Times New Roman" pitchFamily="18" charset="0"/>
                <a:ea typeface="Verdana" pitchFamily="34" charset="0"/>
                <a:cs typeface="Times New Roman" pitchFamily="18" charset="0"/>
              </a:rPr>
              <a:t>, if the result of a signed operation is large enough to accommodate in a destination register. The result is of more than 7-bits in size in case of 8-bit signed operation and more than 15-bits in size in case of 16-bit sign operations, then the overflow will be set. </a:t>
            </a:r>
          </a:p>
        </p:txBody>
      </p:sp>
      <p:sp>
        <p:nvSpPr>
          <p:cNvPr id="6" name="Line Callout 2 5"/>
          <p:cNvSpPr/>
          <p:nvPr/>
        </p:nvSpPr>
        <p:spPr>
          <a:xfrm>
            <a:off x="565265" y="4089862"/>
            <a:ext cx="5022480" cy="1053638"/>
          </a:xfrm>
          <a:prstGeom prst="borderCallout2">
            <a:avLst>
              <a:gd name="adj1" fmla="val -1622"/>
              <a:gd name="adj2" fmla="val 83453"/>
              <a:gd name="adj3" fmla="val -103526"/>
              <a:gd name="adj4" fmla="val 91835"/>
              <a:gd name="adj5" fmla="val -124876"/>
              <a:gd name="adj6" fmla="val 67294"/>
            </a:avLst>
          </a:prstGeom>
          <a:solidFill>
            <a:srgbClr val="7030A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Verdana" pitchFamily="34" charset="0"/>
                <a:ea typeface="Verdana" pitchFamily="34" charset="0"/>
                <a:cs typeface="Verdana" pitchFamily="34" charset="0"/>
              </a:rPr>
              <a:t>Direction Flag</a:t>
            </a:r>
          </a:p>
          <a:p>
            <a:pPr algn="just"/>
            <a:r>
              <a:rPr lang="en-US" sz="1100" dirty="0">
                <a:solidFill>
                  <a:schemeClr val="tx1"/>
                </a:solidFill>
                <a:latin typeface="Verdana" pitchFamily="34" charset="0"/>
                <a:ea typeface="Verdana" pitchFamily="34" charset="0"/>
                <a:cs typeface="Verdana" pitchFamily="34" charset="0"/>
              </a:rPr>
              <a:t>This is used by string manipulation instructions. If this flag bit is ‘0’, the string is processed beginning from the lowest address to the highest address, i.e., auto incrementing mode. Otherwise, the string is processed from the highest address towards the lowest address, i.e., auto incrementing mode.</a:t>
            </a:r>
          </a:p>
        </p:txBody>
      </p:sp>
      <p:sp>
        <p:nvSpPr>
          <p:cNvPr id="7" name="Line Callout 2 6"/>
          <p:cNvSpPr/>
          <p:nvPr/>
        </p:nvSpPr>
        <p:spPr>
          <a:xfrm>
            <a:off x="5772792" y="4250575"/>
            <a:ext cx="3071949" cy="892925"/>
          </a:xfrm>
          <a:prstGeom prst="borderCallout2">
            <a:avLst>
              <a:gd name="adj1" fmla="val -677"/>
              <a:gd name="adj2" fmla="val 5323"/>
              <a:gd name="adj3" fmla="val -27602"/>
              <a:gd name="adj4" fmla="val -15132"/>
              <a:gd name="adj5" fmla="val -150766"/>
              <a:gd name="adj6" fmla="val -42753"/>
            </a:avLst>
          </a:prstGeom>
          <a:solidFill>
            <a:srgbClr val="00206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Times New Roman" pitchFamily="18" charset="0"/>
                <a:ea typeface="Verdana" pitchFamily="34" charset="0"/>
                <a:cs typeface="Times New Roman" pitchFamily="18" charset="0"/>
              </a:rPr>
              <a:t>Interrupt Flag</a:t>
            </a:r>
          </a:p>
          <a:p>
            <a:pPr algn="ctr"/>
            <a:r>
              <a:rPr lang="en-US" sz="1200" dirty="0">
                <a:solidFill>
                  <a:schemeClr val="tx1"/>
                </a:solidFill>
                <a:latin typeface="Times New Roman" pitchFamily="18" charset="0"/>
                <a:ea typeface="Verdana" pitchFamily="34" charset="0"/>
                <a:cs typeface="Times New Roman" pitchFamily="18" charset="0"/>
              </a:rPr>
              <a:t>If, set certain type of interrupt is </a:t>
            </a:r>
            <a:r>
              <a:rPr lang="en-US" sz="1200" dirty="0" err="1">
                <a:solidFill>
                  <a:schemeClr val="tx1"/>
                </a:solidFill>
                <a:latin typeface="Times New Roman" pitchFamily="18" charset="0"/>
                <a:ea typeface="Verdana" pitchFamily="34" charset="0"/>
                <a:cs typeface="Times New Roman" pitchFamily="18" charset="0"/>
              </a:rPr>
              <a:t>recognised</a:t>
            </a:r>
            <a:r>
              <a:rPr lang="en-US" sz="1200" dirty="0">
                <a:solidFill>
                  <a:schemeClr val="tx1"/>
                </a:solidFill>
                <a:latin typeface="Times New Roman" pitchFamily="18" charset="0"/>
                <a:ea typeface="Verdana" pitchFamily="34" charset="0"/>
                <a:cs typeface="Times New Roman" pitchFamily="18" charset="0"/>
              </a:rPr>
              <a:t> by the CPU, otherwise, these interrupts are ignored.</a:t>
            </a:r>
          </a:p>
        </p:txBody>
      </p:sp>
      <p:sp>
        <p:nvSpPr>
          <p:cNvPr id="8" name="Line Callout 2 7"/>
          <p:cNvSpPr/>
          <p:nvPr/>
        </p:nvSpPr>
        <p:spPr>
          <a:xfrm>
            <a:off x="356259" y="1223158"/>
            <a:ext cx="2553195" cy="939636"/>
          </a:xfrm>
          <a:prstGeom prst="borderCallout2">
            <a:avLst>
              <a:gd name="adj1" fmla="val 48942"/>
              <a:gd name="adj2" fmla="val 61"/>
              <a:gd name="adj3" fmla="val 49483"/>
              <a:gd name="adj4" fmla="val -9402"/>
              <a:gd name="adj5" fmla="val 159676"/>
              <a:gd name="adj6" fmla="val 168265"/>
            </a:avLst>
          </a:prstGeom>
          <a:solidFill>
            <a:srgbClr val="FF99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latin typeface="Times New Roman" pitchFamily="18" charset="0"/>
                <a:ea typeface="Verdana" pitchFamily="34" charset="0"/>
                <a:cs typeface="Times New Roman" pitchFamily="18" charset="0"/>
              </a:rPr>
              <a:t>Tarp Flag</a:t>
            </a:r>
          </a:p>
          <a:p>
            <a:pPr algn="just"/>
            <a:r>
              <a:rPr lang="en-US" sz="1050" dirty="0">
                <a:solidFill>
                  <a:schemeClr val="tx1"/>
                </a:solidFill>
                <a:latin typeface="Times New Roman" pitchFamily="18" charset="0"/>
                <a:ea typeface="Verdana" pitchFamily="34" charset="0"/>
                <a:cs typeface="Times New Roman" pitchFamily="18" charset="0"/>
              </a:rPr>
              <a:t>If this flag is set, the processor enters the single step execution mode by generating internal interrupts after the execution of each instruction</a:t>
            </a:r>
          </a:p>
        </p:txBody>
      </p:sp>
      <p:sp>
        <p:nvSpPr>
          <p:cNvPr id="9" name="Line Callout 2 8"/>
          <p:cNvSpPr/>
          <p:nvPr/>
        </p:nvSpPr>
        <p:spPr>
          <a:xfrm>
            <a:off x="5453149" y="3241964"/>
            <a:ext cx="3477095" cy="764771"/>
          </a:xfrm>
          <a:prstGeom prst="borderCallout2">
            <a:avLst>
              <a:gd name="adj1" fmla="val 99423"/>
              <a:gd name="adj2" fmla="val 62245"/>
              <a:gd name="adj3" fmla="val 127153"/>
              <a:gd name="adj4" fmla="val 62450"/>
              <a:gd name="adj5" fmla="val -93427"/>
              <a:gd name="adj6" fmla="val 47984"/>
            </a:avLst>
          </a:prstGeom>
          <a:solidFill>
            <a:srgbClr val="D6370C"/>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Times New Roman" pitchFamily="18" charset="0"/>
                <a:ea typeface="Verdana" pitchFamily="34" charset="0"/>
                <a:cs typeface="Times New Roman" pitchFamily="18" charset="0"/>
              </a:rPr>
              <a:t>Parity Flag</a:t>
            </a:r>
          </a:p>
          <a:p>
            <a:pPr algn="just"/>
            <a:r>
              <a:rPr lang="en-US" sz="1200" dirty="0">
                <a:solidFill>
                  <a:schemeClr val="tx1"/>
                </a:solidFill>
                <a:latin typeface="Times New Roman" pitchFamily="18" charset="0"/>
                <a:ea typeface="Verdana" pitchFamily="34" charset="0"/>
                <a:cs typeface="Times New Roman" pitchFamily="18" charset="0"/>
              </a:rPr>
              <a:t>This flag is set to 1, if the lower byte of the result contains even number   of 1’s ; for odd number of  1’s  set to zero.</a:t>
            </a:r>
          </a:p>
        </p:txBody>
      </p:sp>
      <p:sp>
        <p:nvSpPr>
          <p:cNvPr id="10" name="Line Callout 2 9"/>
          <p:cNvSpPr/>
          <p:nvPr/>
        </p:nvSpPr>
        <p:spPr>
          <a:xfrm>
            <a:off x="3472354" y="1147156"/>
            <a:ext cx="2296679" cy="1074743"/>
          </a:xfrm>
          <a:prstGeom prst="borderCallout2">
            <a:avLst>
              <a:gd name="adj1" fmla="val 98582"/>
              <a:gd name="adj2" fmla="val 99703"/>
              <a:gd name="adj3" fmla="val 121272"/>
              <a:gd name="adj4" fmla="val 100242"/>
              <a:gd name="adj5" fmla="val 149308"/>
              <a:gd name="adj6" fmla="val 91249"/>
            </a:avLst>
          </a:prstGeom>
          <a:solidFill>
            <a:schemeClr val="tx1">
              <a:lumMod val="5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Times New Roman" pitchFamily="18" charset="0"/>
                <a:ea typeface="Verdana" pitchFamily="34" charset="0"/>
                <a:cs typeface="Times New Roman" pitchFamily="18" charset="0"/>
              </a:rPr>
              <a:t>Zero Flag</a:t>
            </a:r>
          </a:p>
          <a:p>
            <a:pPr algn="ctr"/>
            <a:endParaRPr lang="en-US" sz="1200" dirty="0">
              <a:solidFill>
                <a:schemeClr val="tx1"/>
              </a:solidFill>
              <a:latin typeface="Times New Roman" pitchFamily="18" charset="0"/>
              <a:ea typeface="Verdana" pitchFamily="34" charset="0"/>
              <a:cs typeface="Times New Roman" pitchFamily="18" charset="0"/>
            </a:endParaRPr>
          </a:p>
          <a:p>
            <a:pPr algn="just"/>
            <a:r>
              <a:rPr lang="en-US" sz="1200" dirty="0">
                <a:solidFill>
                  <a:schemeClr val="tx1"/>
                </a:solidFill>
                <a:latin typeface="Times New Roman" pitchFamily="18" charset="0"/>
                <a:ea typeface="Verdana" pitchFamily="34" charset="0"/>
                <a:cs typeface="Times New Roman" pitchFamily="18" charset="0"/>
              </a:rPr>
              <a:t>This flag is set, if the result of the computation or comparison performed by an instruction is zero</a:t>
            </a:r>
          </a:p>
        </p:txBody>
      </p:sp>
      <p:sp>
        <p:nvSpPr>
          <p:cNvPr id="11" name="Line Callout 2 10"/>
          <p:cNvSpPr/>
          <p:nvPr/>
        </p:nvSpPr>
        <p:spPr>
          <a:xfrm>
            <a:off x="1864426" y="326075"/>
            <a:ext cx="1995055" cy="802080"/>
          </a:xfrm>
          <a:prstGeom prst="borderCallout2">
            <a:avLst>
              <a:gd name="adj1" fmla="val 99858"/>
              <a:gd name="adj2" fmla="val 90354"/>
              <a:gd name="adj3" fmla="val 129399"/>
              <a:gd name="adj4" fmla="val 90348"/>
              <a:gd name="adj5" fmla="val 301610"/>
              <a:gd name="adj6" fmla="val 157101"/>
            </a:avLst>
          </a:prstGeom>
          <a:solidFill>
            <a:srgbClr val="FFC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Times New Roman" pitchFamily="18" charset="0"/>
                <a:ea typeface="Verdana" pitchFamily="34" charset="0"/>
                <a:cs typeface="Times New Roman" pitchFamily="18" charset="0"/>
              </a:rPr>
              <a:t>Sign Flag</a:t>
            </a:r>
            <a:endParaRPr lang="en-US" sz="1000" dirty="0">
              <a:solidFill>
                <a:schemeClr val="tx1"/>
              </a:solidFill>
              <a:latin typeface="Times New Roman" pitchFamily="18" charset="0"/>
              <a:ea typeface="Verdana" pitchFamily="34" charset="0"/>
              <a:cs typeface="Times New Roman" pitchFamily="18" charset="0"/>
            </a:endParaRPr>
          </a:p>
          <a:p>
            <a:pPr algn="ctr"/>
            <a:r>
              <a:rPr lang="en-US" sz="1000" dirty="0">
                <a:solidFill>
                  <a:schemeClr val="tx1"/>
                </a:solidFill>
                <a:latin typeface="Times New Roman" pitchFamily="18" charset="0"/>
                <a:ea typeface="Verdana" pitchFamily="34" charset="0"/>
                <a:cs typeface="Times New Roman" pitchFamily="18" charset="0"/>
              </a:rPr>
              <a:t>Is equal to MSB of the result. Negative numbers have a1 in MSB and Non negative numbers then bit is Zero.</a:t>
            </a:r>
          </a:p>
        </p:txBody>
      </p:sp>
      <p:sp>
        <p:nvSpPr>
          <p:cNvPr id="12" name="Line Callout 2 11"/>
          <p:cNvSpPr/>
          <p:nvPr/>
        </p:nvSpPr>
        <p:spPr>
          <a:xfrm>
            <a:off x="4297482" y="0"/>
            <a:ext cx="2934591" cy="1047404"/>
          </a:xfrm>
          <a:prstGeom prst="borderCallout2">
            <a:avLst>
              <a:gd name="adj1" fmla="val 100872"/>
              <a:gd name="adj2" fmla="val 75001"/>
              <a:gd name="adj3" fmla="val 201501"/>
              <a:gd name="adj4" fmla="val 74885"/>
              <a:gd name="adj5" fmla="val 247197"/>
              <a:gd name="adj6" fmla="val 73452"/>
            </a:avLst>
          </a:prstGeom>
          <a:solidFill>
            <a:srgbClr val="00B0F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Times New Roman" pitchFamily="18" charset="0"/>
                <a:ea typeface="Verdana" pitchFamily="34" charset="0"/>
                <a:cs typeface="Times New Roman" pitchFamily="18" charset="0"/>
              </a:rPr>
              <a:t>Auxiliary Carry Flag</a:t>
            </a:r>
          </a:p>
          <a:p>
            <a:pPr algn="just"/>
            <a:r>
              <a:rPr lang="en-US" sz="1200" dirty="0">
                <a:solidFill>
                  <a:schemeClr val="tx1"/>
                </a:solidFill>
                <a:latin typeface="Times New Roman" pitchFamily="18" charset="0"/>
                <a:ea typeface="Verdana" pitchFamily="34" charset="0"/>
                <a:cs typeface="Times New Roman" pitchFamily="18" charset="0"/>
              </a:rPr>
              <a:t>This is set, if there is a carry out of bit 3 during the addition or barrow by bit 3 during subtraction.</a:t>
            </a:r>
          </a:p>
        </p:txBody>
      </p:sp>
      <p:sp>
        <p:nvSpPr>
          <p:cNvPr id="13" name="Line Callout 2 12"/>
          <p:cNvSpPr/>
          <p:nvPr/>
        </p:nvSpPr>
        <p:spPr>
          <a:xfrm>
            <a:off x="6629400" y="1410789"/>
            <a:ext cx="2514600" cy="843519"/>
          </a:xfrm>
          <a:prstGeom prst="borderCallout2">
            <a:avLst>
              <a:gd name="adj1" fmla="val 100263"/>
              <a:gd name="adj2" fmla="val 99703"/>
              <a:gd name="adj3" fmla="val 131034"/>
              <a:gd name="adj4" fmla="val 72744"/>
              <a:gd name="adj5" fmla="val 163761"/>
              <a:gd name="adj6" fmla="val 51392"/>
            </a:avLst>
          </a:prstGeom>
          <a:solidFill>
            <a:schemeClr val="accent5">
              <a:lumMod val="5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Times New Roman" pitchFamily="18" charset="0"/>
                <a:ea typeface="Verdana" pitchFamily="34" charset="0"/>
                <a:cs typeface="Times New Roman" pitchFamily="18" charset="0"/>
              </a:rPr>
              <a:t>Carry Flag</a:t>
            </a:r>
          </a:p>
          <a:p>
            <a:pPr algn="just"/>
            <a:r>
              <a:rPr lang="en-US" sz="1100" dirty="0">
                <a:solidFill>
                  <a:schemeClr val="tx1"/>
                </a:solidFill>
                <a:latin typeface="Times New Roman" pitchFamily="18" charset="0"/>
                <a:ea typeface="Verdana" pitchFamily="34" charset="0"/>
                <a:cs typeface="Times New Roman" pitchFamily="18" charset="0"/>
              </a:rPr>
              <a:t>This flag is set, when there is a carry out of MSB in case of addition or a borrow in case of subtraction.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Consider the following example, if the previous instruction performed the addition.</a:t>
            </a:r>
          </a:p>
        </p:txBody>
      </p:sp>
      <p:sp>
        <p:nvSpPr>
          <p:cNvPr id="3" name="Content Placeholder 2"/>
          <p:cNvSpPr>
            <a:spLocks noGrp="1"/>
          </p:cNvSpPr>
          <p:nvPr>
            <p:ph idx="1"/>
          </p:nvPr>
        </p:nvSpPr>
        <p:spPr>
          <a:xfrm>
            <a:off x="457200" y="1097280"/>
            <a:ext cx="8437418" cy="3657600"/>
          </a:xfrm>
        </p:spPr>
        <p:txBody>
          <a:bodyPr>
            <a:normAutofit/>
          </a:bodyPr>
          <a:lstStyle/>
          <a:p>
            <a:pPr lvl="1" algn="just">
              <a:lnSpc>
                <a:spcPct val="150000"/>
              </a:lnSpc>
              <a:buNone/>
            </a:pPr>
            <a:r>
              <a:rPr lang="en-US" sz="2400" dirty="0">
                <a:latin typeface="Times New Roman" pitchFamily="18" charset="0"/>
                <a:cs typeface="Times New Roman" pitchFamily="18" charset="0"/>
              </a:rPr>
              <a:t>      0 0 1 0   0 0 1 1   0 1 0 0   0 1 0 1</a:t>
            </a:r>
          </a:p>
          <a:p>
            <a:pPr lvl="1" algn="just">
              <a:lnSpc>
                <a:spcPct val="150000"/>
              </a:lnSpc>
              <a:buNone/>
            </a:pPr>
            <a:r>
              <a:rPr lang="en-US" sz="2400" dirty="0">
                <a:latin typeface="Times New Roman" pitchFamily="18" charset="0"/>
                <a:cs typeface="Times New Roman" pitchFamily="18" charset="0"/>
              </a:rPr>
              <a:t>+    0 0 1 1   0 0  1 1   0 0 0 1  1 0 0 1</a:t>
            </a:r>
          </a:p>
          <a:p>
            <a:pPr lvl="1" algn="just">
              <a:lnSpc>
                <a:spcPct val="150000"/>
              </a:lnSpc>
              <a:buNone/>
            </a:pPr>
            <a:r>
              <a:rPr lang="en-US" sz="2400" dirty="0">
                <a:latin typeface="Times New Roman" pitchFamily="18" charset="0"/>
                <a:cs typeface="Times New Roman" pitchFamily="18" charset="0"/>
              </a:rPr>
              <a:t>      0 1 0 1    </a:t>
            </a:r>
            <a:r>
              <a:rPr lang="en-US" sz="2400">
                <a:latin typeface="Times New Roman" pitchFamily="18" charset="0"/>
                <a:cs typeface="Times New Roman" pitchFamily="18" charset="0"/>
              </a:rPr>
              <a:t>0 1 1 0   </a:t>
            </a:r>
            <a:r>
              <a:rPr lang="en-US" sz="2400" dirty="0">
                <a:latin typeface="Times New Roman" pitchFamily="18" charset="0"/>
                <a:cs typeface="Times New Roman" pitchFamily="18" charset="0"/>
              </a:rPr>
              <a:t>0 1 0 1   1 1 1 0</a:t>
            </a:r>
          </a:p>
          <a:p>
            <a:pPr lvl="1" algn="just">
              <a:lnSpc>
                <a:spcPct val="150000"/>
              </a:lnSpc>
              <a:buNone/>
            </a:pPr>
            <a:r>
              <a:rPr lang="en-US" sz="2400" dirty="0">
                <a:latin typeface="Times New Roman" pitchFamily="18" charset="0"/>
                <a:cs typeface="Times New Roman" pitchFamily="18" charset="0"/>
              </a:rPr>
              <a:t>Then,  SF = 0       ZF = 0    PF = 0     CF = 0     AF = 0   OF = 0 </a:t>
            </a:r>
          </a:p>
          <a:p>
            <a:pPr lvl="1" algn="just">
              <a:lnSpc>
                <a:spcPct val="150000"/>
              </a:lnSpc>
              <a:buNone/>
            </a:pPr>
            <a:r>
              <a:rPr lang="en-US" sz="2400" dirty="0">
                <a:latin typeface="Times New Roman" pitchFamily="18" charset="0"/>
                <a:cs typeface="Times New Roman" pitchFamily="18" charset="0"/>
              </a:rPr>
              <a:t>		</a:t>
            </a:r>
          </a:p>
          <a:p>
            <a:pPr lvl="1" algn="just">
              <a:lnSpc>
                <a:spcPct val="150000"/>
              </a:lnSpc>
              <a:buNone/>
            </a:pPr>
            <a:endParaRPr lang="en-US" sz="2400" dirty="0">
              <a:latin typeface="Times New Roman" pitchFamily="18" charset="0"/>
              <a:cs typeface="Times New Roman" pitchFamily="18" charset="0"/>
            </a:endParaRPr>
          </a:p>
          <a:p>
            <a:pPr algn="just">
              <a:lnSpc>
                <a:spcPct val="150000"/>
              </a:lnSpc>
              <a:buNone/>
            </a:pPr>
            <a:endParaRPr lang="en-US" sz="2000" dirty="0">
              <a:latin typeface="Times New Roman" pitchFamily="18" charset="0"/>
              <a:cs typeface="Times New Roman" pitchFamily="18" charset="0"/>
            </a:endParaRPr>
          </a:p>
        </p:txBody>
      </p:sp>
      <p:cxnSp>
        <p:nvCxnSpPr>
          <p:cNvPr id="5" name="Straight Connector 4"/>
          <p:cNvCxnSpPr/>
          <p:nvPr/>
        </p:nvCxnSpPr>
        <p:spPr>
          <a:xfrm flipV="1">
            <a:off x="980902" y="2410691"/>
            <a:ext cx="5054138"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931025" y="2942705"/>
            <a:ext cx="4987637" cy="166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900545" y="3011978"/>
            <a:ext cx="4987637" cy="1662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What is Microprocessor?</a:t>
            </a:r>
          </a:p>
        </p:txBody>
      </p:sp>
      <p:sp>
        <p:nvSpPr>
          <p:cNvPr id="3" name="Content Placeholder 2"/>
          <p:cNvSpPr>
            <a:spLocks noGrp="1"/>
          </p:cNvSpPr>
          <p:nvPr>
            <p:ph idx="1"/>
          </p:nvPr>
        </p:nvSpPr>
        <p:spPr>
          <a:xfrm>
            <a:off x="266007" y="1200150"/>
            <a:ext cx="8545483" cy="3438351"/>
          </a:xfrm>
        </p:spPr>
        <p:txBody>
          <a:bodyPr>
            <a:normAutofit/>
          </a:bodyPr>
          <a:lstStyle/>
          <a:p>
            <a:pPr algn="just">
              <a:lnSpc>
                <a:spcPct val="150000"/>
              </a:lnSpc>
              <a:buNone/>
            </a:pPr>
            <a:r>
              <a:rPr lang="en-US" sz="2000" dirty="0">
                <a:latin typeface="Times New Roman" pitchFamily="18" charset="0"/>
                <a:cs typeface="Times New Roman" pitchFamily="18" charset="0"/>
              </a:rPr>
              <a:t>		"Microprocessor is a programmable electronic device that controls interpretation and execution of the instructions. It is called as CPU of the computer". The word micro in the microprocessor refers to its small size and the processor refers to the device that performs computational and control operations. </a:t>
            </a:r>
          </a:p>
        </p:txBody>
      </p:sp>
    </p:spTree>
    <p:extLst>
      <p:ext uri="{BB962C8B-B14F-4D97-AF65-F5344CB8AC3E}">
        <p14:creationId xmlns:p14="http://schemas.microsoft.com/office/powerpoint/2010/main" val="410330949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latin typeface="Times New Roman" pitchFamily="18" charset="0"/>
                <a:cs typeface="Times New Roman" pitchFamily="18" charset="0"/>
              </a:rPr>
              <a:t>General Purpose Registers</a:t>
            </a:r>
          </a:p>
        </p:txBody>
      </p:sp>
      <p:sp>
        <p:nvSpPr>
          <p:cNvPr id="3" name="Content Placeholder 2"/>
          <p:cNvSpPr>
            <a:spLocks noGrp="1"/>
          </p:cNvSpPr>
          <p:nvPr>
            <p:ph idx="1"/>
          </p:nvPr>
        </p:nvSpPr>
        <p:spPr>
          <a:xfrm>
            <a:off x="457199" y="1200150"/>
            <a:ext cx="8337665" cy="3671107"/>
          </a:xfrm>
        </p:spPr>
        <p:txBody>
          <a:bodyPr>
            <a:normAutofit/>
          </a:bodyPr>
          <a:lstStyle/>
          <a:p>
            <a:pPr algn="just">
              <a:lnSpc>
                <a:spcPct val="150000"/>
              </a:lnSpc>
            </a:pPr>
            <a:r>
              <a:rPr lang="en-US" sz="2400" dirty="0">
                <a:latin typeface="Times New Roman" pitchFamily="18" charset="0"/>
                <a:cs typeface="Times New Roman" pitchFamily="18" charset="0"/>
              </a:rPr>
              <a:t>The 8086 processor has four 16- bit general purpose registers.</a:t>
            </a:r>
          </a:p>
          <a:p>
            <a:pPr algn="just">
              <a:lnSpc>
                <a:spcPct val="150000"/>
              </a:lnSpc>
            </a:pPr>
            <a:r>
              <a:rPr lang="en-US" sz="2400" dirty="0">
                <a:latin typeface="Times New Roman" pitchFamily="18" charset="0"/>
                <a:cs typeface="Times New Roman" pitchFamily="18" charset="0"/>
              </a:rPr>
              <a:t>They are, AX, BX, CX, DX</a:t>
            </a:r>
          </a:p>
          <a:p>
            <a:pPr algn="just">
              <a:lnSpc>
                <a:spcPct val="150000"/>
              </a:lnSpc>
            </a:pPr>
            <a:r>
              <a:rPr lang="en-US" sz="2400" dirty="0">
                <a:latin typeface="Times New Roman" pitchFamily="18" charset="0"/>
                <a:cs typeface="Times New Roman" pitchFamily="18" charset="0"/>
              </a:rPr>
              <a:t>Again it can be divided into the two 8-bit registers distinguished as high and low order bytes, referenced as AH, AL,BH, BL, CH, CL and DH, DL.</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8437418" cy="808174"/>
          </a:xfrm>
        </p:spPr>
        <p:txBody>
          <a:bodyPr>
            <a:noAutofit/>
          </a:bodyPr>
          <a:lstStyle/>
          <a:p>
            <a:pPr algn="ctr"/>
            <a:r>
              <a:rPr lang="en-US" sz="2800" b="1" dirty="0">
                <a:latin typeface="Times New Roman" pitchFamily="18" charset="0"/>
                <a:ea typeface="Verdana" pitchFamily="34" charset="0"/>
                <a:cs typeface="Times New Roman" pitchFamily="18" charset="0"/>
              </a:rPr>
              <a:t>Accumulator Register (AX)</a:t>
            </a:r>
            <a:br>
              <a:rPr lang="en-US" sz="2800" b="1" dirty="0">
                <a:latin typeface="Times New Roman" pitchFamily="18" charset="0"/>
                <a:ea typeface="Verdana" pitchFamily="34" charset="0"/>
                <a:cs typeface="Times New Roman" pitchFamily="18" charset="0"/>
              </a:rPr>
            </a:br>
            <a:endParaRPr lang="en-US" sz="2800" dirty="0"/>
          </a:p>
        </p:txBody>
      </p:sp>
      <p:sp>
        <p:nvSpPr>
          <p:cNvPr id="5" name="Content Placeholder 4"/>
          <p:cNvSpPr>
            <a:spLocks noGrp="1"/>
          </p:cNvSpPr>
          <p:nvPr>
            <p:ph idx="1"/>
          </p:nvPr>
        </p:nvSpPr>
        <p:spPr>
          <a:xfrm>
            <a:off x="457199" y="914400"/>
            <a:ext cx="8354291" cy="3680223"/>
          </a:xfrm>
        </p:spPr>
        <p:txBody>
          <a:bodyPr>
            <a:noAutofit/>
          </a:bodyPr>
          <a:lstStyle/>
          <a:p>
            <a:pPr marL="285750" indent="-285750" algn="just">
              <a:lnSpc>
                <a:spcPct val="150000"/>
              </a:lnSpc>
              <a:buBlip>
                <a:blip r:embed="rId3"/>
              </a:buBlip>
            </a:pPr>
            <a:r>
              <a:rPr lang="en-US" sz="2400" dirty="0">
                <a:latin typeface="Times New Roman" pitchFamily="18" charset="0"/>
                <a:ea typeface="Verdana" pitchFamily="34" charset="0"/>
                <a:cs typeface="Times New Roman" pitchFamily="18" charset="0"/>
              </a:rPr>
              <a:t>Consists of two 8-bit registers AL and AH, which can be combined together and used as a 16-bit register AX. </a:t>
            </a:r>
          </a:p>
          <a:p>
            <a:pPr marL="285750" indent="-285750" algn="just">
              <a:lnSpc>
                <a:spcPct val="150000"/>
              </a:lnSpc>
              <a:buBlip>
                <a:blip r:embed="rId3"/>
              </a:buBlip>
            </a:pPr>
            <a:r>
              <a:rPr lang="en-US" sz="2400" dirty="0">
                <a:latin typeface="Times New Roman" pitchFamily="18" charset="0"/>
                <a:ea typeface="Verdana" pitchFamily="34" charset="0"/>
                <a:cs typeface="Times New Roman" pitchFamily="18" charset="0"/>
              </a:rPr>
              <a:t>AL in this case contains the low order byte of the word, and AH contains the high-order byte. </a:t>
            </a:r>
          </a:p>
          <a:p>
            <a:pPr marL="285750" indent="-285750" algn="just">
              <a:lnSpc>
                <a:spcPct val="150000"/>
              </a:lnSpc>
              <a:buBlip>
                <a:blip r:embed="rId3"/>
              </a:buBlip>
            </a:pPr>
            <a:r>
              <a:rPr lang="en-US" sz="2400" dirty="0">
                <a:latin typeface="Times New Roman" pitchFamily="18" charset="0"/>
                <a:ea typeface="Verdana" pitchFamily="34" charset="0"/>
                <a:cs typeface="Times New Roman" pitchFamily="18" charset="0"/>
              </a:rPr>
              <a:t>Multiplication and Division instructions also use the AX or AL.</a:t>
            </a:r>
          </a:p>
          <a:p>
            <a:pPr>
              <a:lnSpc>
                <a:spcPct val="150000"/>
              </a:lnSpc>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0910069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71164" cy="857250"/>
          </a:xfrm>
        </p:spPr>
        <p:txBody>
          <a:bodyPr>
            <a:normAutofit fontScale="90000"/>
          </a:bodyPr>
          <a:lstStyle/>
          <a:p>
            <a:pPr algn="ctr"/>
            <a:r>
              <a:rPr lang="en-US" sz="2800" b="1" dirty="0">
                <a:latin typeface="Times New Roman" pitchFamily="18" charset="0"/>
                <a:ea typeface="Verdana" pitchFamily="34" charset="0"/>
                <a:cs typeface="Times New Roman" pitchFamily="18" charset="0"/>
              </a:rPr>
              <a:t>Base Register (BX)</a:t>
            </a:r>
            <a:br>
              <a:rPr lang="en-US" sz="2400" b="1" dirty="0">
                <a:solidFill>
                  <a:srgbClr val="0070C0"/>
                </a:solidFill>
                <a:latin typeface="Times New Roman" pitchFamily="18" charset="0"/>
                <a:ea typeface="Verdana" pitchFamily="34" charset="0"/>
                <a:cs typeface="Times New Roman" pitchFamily="18" charset="0"/>
              </a:rPr>
            </a:br>
            <a:endParaRPr lang="en-US" sz="2400" dirty="0"/>
          </a:p>
        </p:txBody>
      </p:sp>
      <p:sp>
        <p:nvSpPr>
          <p:cNvPr id="3" name="Content Placeholder 2"/>
          <p:cNvSpPr>
            <a:spLocks noGrp="1"/>
          </p:cNvSpPr>
          <p:nvPr>
            <p:ph idx="1"/>
          </p:nvPr>
        </p:nvSpPr>
        <p:spPr>
          <a:xfrm>
            <a:off x="457200" y="938151"/>
            <a:ext cx="8093034" cy="3201587"/>
          </a:xfrm>
        </p:spPr>
        <p:txBody>
          <a:bodyPr>
            <a:noAutofit/>
          </a:bodyPr>
          <a:lstStyle/>
          <a:p>
            <a:pPr>
              <a:buNone/>
            </a:pPr>
            <a:endParaRPr lang="en-US" sz="2400" b="1" dirty="0">
              <a:latin typeface="Times New Roman" pitchFamily="18" charset="0"/>
              <a:ea typeface="Verdana" pitchFamily="34" charset="0"/>
              <a:cs typeface="Times New Roman" pitchFamily="18" charset="0"/>
            </a:endParaRPr>
          </a:p>
          <a:p>
            <a:pPr marL="285750" indent="-285750" algn="just">
              <a:buBlip>
                <a:blip r:embed="rId2"/>
              </a:buBlip>
            </a:pPr>
            <a:r>
              <a:rPr lang="en-US" sz="2400" b="1" dirty="0">
                <a:latin typeface="Times New Roman" pitchFamily="18" charset="0"/>
                <a:ea typeface="Verdana" pitchFamily="34" charset="0"/>
                <a:cs typeface="Times New Roman" pitchFamily="18" charset="0"/>
              </a:rPr>
              <a:t>Consists of two 8-bit registers BL and BH, which can be combined together and used as a 16-bit register BX. </a:t>
            </a:r>
          </a:p>
          <a:p>
            <a:pPr marL="285750" indent="-285750" algn="just">
              <a:buBlip>
                <a:blip r:embed="rId2"/>
              </a:buBlip>
            </a:pPr>
            <a:endParaRPr lang="en-US" sz="2400" b="1" dirty="0">
              <a:latin typeface="Times New Roman" pitchFamily="18" charset="0"/>
              <a:ea typeface="Verdana" pitchFamily="34" charset="0"/>
              <a:cs typeface="Times New Roman" pitchFamily="18" charset="0"/>
            </a:endParaRPr>
          </a:p>
          <a:p>
            <a:pPr marL="285750" indent="-285750" algn="just">
              <a:buBlip>
                <a:blip r:embed="rId2"/>
              </a:buBlip>
            </a:pPr>
            <a:r>
              <a:rPr lang="en-US" sz="2400" b="1" dirty="0">
                <a:latin typeface="Times New Roman" pitchFamily="18" charset="0"/>
                <a:ea typeface="Verdana" pitchFamily="34" charset="0"/>
                <a:cs typeface="Times New Roman" pitchFamily="18" charset="0"/>
              </a:rPr>
              <a:t>It is used holds the offset address of a location in the memory system.</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68135"/>
            <a:ext cx="8304415" cy="605642"/>
          </a:xfrm>
        </p:spPr>
        <p:txBody>
          <a:bodyPr>
            <a:noAutofit/>
          </a:bodyPr>
          <a:lstStyle/>
          <a:p>
            <a:pPr algn="ctr"/>
            <a:br>
              <a:rPr lang="en-US" sz="2800" b="1" dirty="0">
                <a:latin typeface="Times New Roman" pitchFamily="18" charset="0"/>
                <a:ea typeface="Verdana" pitchFamily="34" charset="0"/>
                <a:cs typeface="Times New Roman" pitchFamily="18" charset="0"/>
              </a:rPr>
            </a:br>
            <a:r>
              <a:rPr lang="en-US" sz="2800" b="1" dirty="0">
                <a:latin typeface="Times New Roman" pitchFamily="18" charset="0"/>
                <a:ea typeface="Verdana" pitchFamily="34" charset="0"/>
                <a:cs typeface="Times New Roman" pitchFamily="18" charset="0"/>
              </a:rPr>
              <a:t>Count Register (CX)</a:t>
            </a:r>
            <a:br>
              <a:rPr lang="en-US" sz="2800" b="1" dirty="0">
                <a:solidFill>
                  <a:srgbClr val="0070C0"/>
                </a:solidFill>
                <a:latin typeface="Times New Roman" pitchFamily="18" charset="0"/>
                <a:ea typeface="Verdana" pitchFamily="34"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199" y="1200151"/>
            <a:ext cx="8337665" cy="3394472"/>
          </a:xfrm>
        </p:spPr>
        <p:txBody>
          <a:bodyPr>
            <a:noAutofit/>
          </a:bodyPr>
          <a:lstStyle/>
          <a:p>
            <a:endParaRPr lang="en-US" sz="2000" b="1" dirty="0">
              <a:solidFill>
                <a:srgbClr val="0070C0"/>
              </a:solidFill>
              <a:latin typeface="Times New Roman" pitchFamily="18" charset="0"/>
              <a:ea typeface="Verdana" pitchFamily="34" charset="0"/>
              <a:cs typeface="Times New Roman" pitchFamily="18" charset="0"/>
            </a:endParaRPr>
          </a:p>
          <a:p>
            <a:pPr marL="285750" indent="-285750" algn="just">
              <a:buBlip>
                <a:blip r:embed="rId2"/>
              </a:buBlip>
            </a:pPr>
            <a:r>
              <a:rPr lang="en-US" sz="2000" b="1" dirty="0">
                <a:latin typeface="Times New Roman" pitchFamily="18" charset="0"/>
                <a:ea typeface="Verdana" pitchFamily="34" charset="0"/>
                <a:cs typeface="Times New Roman" pitchFamily="18" charset="0"/>
              </a:rPr>
              <a:t>Consists of two 8-bit registers CL and CH, which can be combined together and used as a 16-bit register CX. </a:t>
            </a:r>
          </a:p>
          <a:p>
            <a:pPr marL="285750" indent="-285750" algn="just">
              <a:buBlip>
                <a:blip r:embed="rId2"/>
              </a:buBlip>
            </a:pPr>
            <a:endParaRPr lang="en-US" sz="2000" b="1" dirty="0">
              <a:latin typeface="Times New Roman" pitchFamily="18" charset="0"/>
              <a:ea typeface="Verdana" pitchFamily="34" charset="0"/>
              <a:cs typeface="Times New Roman" pitchFamily="18" charset="0"/>
            </a:endParaRPr>
          </a:p>
          <a:p>
            <a:pPr marL="285750" indent="-285750" algn="just">
              <a:buBlip>
                <a:blip r:embed="rId2"/>
              </a:buBlip>
            </a:pPr>
            <a:r>
              <a:rPr lang="en-US" sz="2000" b="1" dirty="0">
                <a:latin typeface="Times New Roman" pitchFamily="18" charset="0"/>
                <a:ea typeface="Verdana" pitchFamily="34" charset="0"/>
                <a:cs typeface="Times New Roman" pitchFamily="18" charset="0"/>
              </a:rPr>
              <a:t>When combined, CL register contains the low order byte of the word, and CH contains the high-order byte. </a:t>
            </a:r>
          </a:p>
          <a:p>
            <a:pPr marL="285750" indent="-285750" algn="just">
              <a:buNone/>
            </a:pPr>
            <a:endParaRPr lang="en-US" sz="2000" b="1" dirty="0">
              <a:latin typeface="Times New Roman" pitchFamily="18" charset="0"/>
              <a:ea typeface="Verdana" pitchFamily="34" charset="0"/>
              <a:cs typeface="Times New Roman" pitchFamily="18" charset="0"/>
            </a:endParaRPr>
          </a:p>
          <a:p>
            <a:pPr marL="285750" indent="-285750" algn="just">
              <a:buBlip>
                <a:blip r:embed="rId2"/>
              </a:buBlip>
            </a:pPr>
            <a:r>
              <a:rPr lang="en-US" sz="2000" b="1" dirty="0">
                <a:latin typeface="Times New Roman" pitchFamily="18" charset="0"/>
                <a:ea typeface="Verdana" pitchFamily="34" charset="0"/>
                <a:cs typeface="Times New Roman" pitchFamily="18" charset="0"/>
              </a:rPr>
              <a:t>Instructions such as </a:t>
            </a:r>
            <a:r>
              <a:rPr lang="en-US" sz="2000" b="1" dirty="0">
                <a:solidFill>
                  <a:schemeClr val="accent2">
                    <a:lumMod val="75000"/>
                  </a:schemeClr>
                </a:solidFill>
                <a:latin typeface="Times New Roman" pitchFamily="18" charset="0"/>
                <a:ea typeface="Verdana" pitchFamily="34" charset="0"/>
                <a:cs typeface="Times New Roman" pitchFamily="18" charset="0"/>
              </a:rPr>
              <a:t>SHIFT</a:t>
            </a:r>
            <a:r>
              <a:rPr lang="en-US" sz="2000" b="1" dirty="0">
                <a:latin typeface="Times New Roman" pitchFamily="18" charset="0"/>
                <a:ea typeface="Verdana" pitchFamily="34" charset="0"/>
                <a:cs typeface="Times New Roman" pitchFamily="18" charset="0"/>
              </a:rPr>
              <a:t>, </a:t>
            </a:r>
            <a:r>
              <a:rPr lang="en-US" sz="2000" b="1" dirty="0">
                <a:solidFill>
                  <a:schemeClr val="accent2">
                    <a:lumMod val="75000"/>
                  </a:schemeClr>
                </a:solidFill>
                <a:latin typeface="Times New Roman" pitchFamily="18" charset="0"/>
                <a:ea typeface="Verdana" pitchFamily="34" charset="0"/>
                <a:cs typeface="Times New Roman" pitchFamily="18" charset="0"/>
              </a:rPr>
              <a:t>ROTATE</a:t>
            </a:r>
            <a:r>
              <a:rPr lang="en-US" sz="2000" b="1" dirty="0">
                <a:latin typeface="Times New Roman" pitchFamily="18" charset="0"/>
                <a:ea typeface="Verdana" pitchFamily="34" charset="0"/>
                <a:cs typeface="Times New Roman" pitchFamily="18" charset="0"/>
              </a:rPr>
              <a:t> and </a:t>
            </a:r>
            <a:r>
              <a:rPr lang="en-US" sz="2000" b="1" dirty="0">
                <a:solidFill>
                  <a:schemeClr val="accent2">
                    <a:lumMod val="75000"/>
                  </a:schemeClr>
                </a:solidFill>
                <a:latin typeface="Times New Roman" pitchFamily="18" charset="0"/>
                <a:ea typeface="Verdana" pitchFamily="34" charset="0"/>
                <a:cs typeface="Times New Roman" pitchFamily="18" charset="0"/>
              </a:rPr>
              <a:t>LOOP</a:t>
            </a:r>
            <a:r>
              <a:rPr lang="en-US" sz="2000" b="1" dirty="0">
                <a:latin typeface="Times New Roman" pitchFamily="18" charset="0"/>
                <a:ea typeface="Verdana" pitchFamily="34" charset="0"/>
                <a:cs typeface="Times New Roman" pitchFamily="18" charset="0"/>
              </a:rPr>
              <a:t> use the contents of CX as a counter.</a:t>
            </a:r>
          </a:p>
          <a:p>
            <a:endParaRPr lang="en-US" sz="2000" dirty="0">
              <a:latin typeface="Times New Roman" pitchFamily="18" charset="0"/>
              <a:cs typeface="Times New Roman" pitchFamily="18"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9"/>
            <a:ext cx="8354291" cy="857250"/>
          </a:xfrm>
        </p:spPr>
        <p:txBody>
          <a:bodyPr>
            <a:normAutofit/>
          </a:bodyPr>
          <a:lstStyle/>
          <a:p>
            <a:pPr algn="ctr"/>
            <a:r>
              <a:rPr lang="en-US" sz="2800" b="1" dirty="0">
                <a:latin typeface="Times New Roman" pitchFamily="18" charset="0"/>
                <a:ea typeface="Verdana" pitchFamily="34" charset="0"/>
                <a:cs typeface="Times New Roman" pitchFamily="18" charset="0"/>
              </a:rPr>
              <a:t>Data Register (CX)</a:t>
            </a:r>
            <a:endParaRPr lang="en-US" sz="2800" dirty="0"/>
          </a:p>
        </p:txBody>
      </p:sp>
      <p:sp>
        <p:nvSpPr>
          <p:cNvPr id="3" name="Content Placeholder 2"/>
          <p:cNvSpPr>
            <a:spLocks noGrp="1"/>
          </p:cNvSpPr>
          <p:nvPr>
            <p:ph idx="1"/>
          </p:nvPr>
        </p:nvSpPr>
        <p:spPr>
          <a:xfrm>
            <a:off x="457199" y="1200151"/>
            <a:ext cx="8404167" cy="3394472"/>
          </a:xfrm>
        </p:spPr>
        <p:txBody>
          <a:bodyPr>
            <a:normAutofit/>
          </a:bodyPr>
          <a:lstStyle/>
          <a:p>
            <a:pPr algn="just">
              <a:lnSpc>
                <a:spcPct val="150000"/>
              </a:lnSpc>
            </a:pPr>
            <a:r>
              <a:rPr lang="en-US" sz="2400" dirty="0">
                <a:latin typeface="Times New Roman" pitchFamily="18" charset="0"/>
                <a:cs typeface="Times New Roman" pitchFamily="18" charset="0"/>
              </a:rPr>
              <a:t>It is a general purpose register that holds the port address during certain IN and OUT instruction.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321040" cy="857250"/>
          </a:xfrm>
        </p:spPr>
        <p:txBody>
          <a:bodyPr>
            <a:noAutofit/>
          </a:bodyPr>
          <a:lstStyle/>
          <a:p>
            <a:pPr algn="ctr"/>
            <a:r>
              <a:rPr lang="en-US" sz="2800" b="1" dirty="0">
                <a:latin typeface="Times New Roman" pitchFamily="18" charset="0"/>
                <a:ea typeface="Verdana" pitchFamily="34" charset="0"/>
                <a:cs typeface="Times New Roman" pitchFamily="18" charset="0"/>
              </a:rPr>
              <a:t>Stack Pointer (SP) and Base Pointer (BP)</a:t>
            </a:r>
            <a:br>
              <a:rPr lang="en-US" sz="2800" b="1" dirty="0">
                <a:latin typeface="Times New Roman" pitchFamily="18" charset="0"/>
                <a:ea typeface="Verdana" pitchFamily="34" charset="0"/>
                <a:cs typeface="Times New Roman" pitchFamily="18" charset="0"/>
              </a:rPr>
            </a:br>
            <a:endParaRPr lang="en-US" sz="2800" dirty="0"/>
          </a:p>
        </p:txBody>
      </p:sp>
      <p:sp>
        <p:nvSpPr>
          <p:cNvPr id="3" name="Content Placeholder 2"/>
          <p:cNvSpPr>
            <a:spLocks noGrp="1"/>
          </p:cNvSpPr>
          <p:nvPr>
            <p:ph idx="1"/>
          </p:nvPr>
        </p:nvSpPr>
        <p:spPr>
          <a:xfrm>
            <a:off x="457199" y="973778"/>
            <a:ext cx="8496795" cy="3990108"/>
          </a:xfrm>
        </p:spPr>
        <p:txBody>
          <a:bodyPr>
            <a:noAutofit/>
          </a:bodyPr>
          <a:lstStyle/>
          <a:p>
            <a:pPr marL="285750" indent="-285750" algn="just">
              <a:lnSpc>
                <a:spcPct val="150000"/>
              </a:lnSpc>
              <a:buBlip>
                <a:blip r:embed="rId2"/>
              </a:buBlip>
            </a:pPr>
            <a:r>
              <a:rPr lang="en-US" sz="2400" b="1" dirty="0">
                <a:latin typeface="Times New Roman" pitchFamily="18" charset="0"/>
                <a:ea typeface="Verdana" pitchFamily="34" charset="0"/>
                <a:cs typeface="Times New Roman" pitchFamily="18" charset="0"/>
              </a:rPr>
              <a:t>Both SP and BP registers are 16- bit registers.</a:t>
            </a:r>
          </a:p>
          <a:p>
            <a:pPr marL="285750" indent="-285750" algn="just">
              <a:lnSpc>
                <a:spcPct val="150000"/>
              </a:lnSpc>
              <a:buBlip>
                <a:blip r:embed="rId2"/>
              </a:buBlip>
            </a:pPr>
            <a:r>
              <a:rPr lang="en-US" sz="2400" b="1" dirty="0">
                <a:latin typeface="Times New Roman" pitchFamily="18" charset="0"/>
                <a:ea typeface="Verdana" pitchFamily="34" charset="0"/>
                <a:cs typeface="Times New Roman" pitchFamily="18" charset="0"/>
              </a:rPr>
              <a:t>The register SP points to the current stack of the stack.</a:t>
            </a:r>
          </a:p>
          <a:p>
            <a:pPr marL="285750" indent="-285750" algn="just">
              <a:lnSpc>
                <a:spcPct val="150000"/>
              </a:lnSpc>
              <a:buBlip>
                <a:blip r:embed="rId2"/>
              </a:buBlip>
            </a:pPr>
            <a:r>
              <a:rPr lang="en-US" sz="2400" b="1" dirty="0">
                <a:latin typeface="Times New Roman" pitchFamily="18" charset="0"/>
                <a:ea typeface="Verdana" pitchFamily="34" charset="0"/>
                <a:cs typeface="Times New Roman" pitchFamily="18" charset="0"/>
              </a:rPr>
              <a:t>Where as BP points to the memory location for memory data transfers and also access the data within the stack segment.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9"/>
            <a:ext cx="8247413" cy="660920"/>
          </a:xfrm>
        </p:spPr>
        <p:txBody>
          <a:bodyPr>
            <a:noAutofit/>
          </a:bodyPr>
          <a:lstStyle/>
          <a:p>
            <a:pPr algn="ctr"/>
            <a:br>
              <a:rPr lang="en-US" sz="2800" b="1" dirty="0">
                <a:latin typeface="Times New Roman" pitchFamily="18" charset="0"/>
                <a:ea typeface="Verdana" pitchFamily="34" charset="0"/>
                <a:cs typeface="Times New Roman" pitchFamily="18" charset="0"/>
              </a:rPr>
            </a:br>
            <a:r>
              <a:rPr lang="en-US" sz="2800" b="1" dirty="0">
                <a:latin typeface="Times New Roman" pitchFamily="18" charset="0"/>
                <a:ea typeface="Verdana" pitchFamily="34" charset="0"/>
                <a:cs typeface="Times New Roman" pitchFamily="18" charset="0"/>
              </a:rPr>
              <a:t>Source Index (SI) and Destination Index (DI)</a:t>
            </a:r>
            <a:br>
              <a:rPr lang="en-US" sz="2800" b="1" dirty="0">
                <a:latin typeface="Times New Roman" pitchFamily="18" charset="0"/>
                <a:ea typeface="Verdana" pitchFamily="34"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00151"/>
            <a:ext cx="8330540" cy="3359974"/>
          </a:xfrm>
        </p:spPr>
        <p:txBody>
          <a:bodyPr>
            <a:normAutofit/>
          </a:bodyPr>
          <a:lstStyle/>
          <a:p>
            <a:endParaRPr lang="en-US" sz="2000" b="1" dirty="0">
              <a:solidFill>
                <a:srgbClr val="0070C0"/>
              </a:solidFill>
              <a:latin typeface="Times New Roman" pitchFamily="18" charset="0"/>
              <a:ea typeface="Verdana" pitchFamily="34" charset="0"/>
              <a:cs typeface="Times New Roman" pitchFamily="18" charset="0"/>
            </a:endParaRPr>
          </a:p>
          <a:p>
            <a:pPr marL="285750" indent="-285750" algn="just">
              <a:buBlip>
                <a:blip r:embed="rId2"/>
              </a:buBlip>
            </a:pPr>
            <a:r>
              <a:rPr lang="en-US" sz="2000" b="1" dirty="0">
                <a:latin typeface="Times New Roman" pitchFamily="18" charset="0"/>
                <a:ea typeface="Verdana" pitchFamily="34" charset="0"/>
                <a:cs typeface="Times New Roman" pitchFamily="18" charset="0"/>
              </a:rPr>
              <a:t>Used in indexed addressing.</a:t>
            </a:r>
          </a:p>
          <a:p>
            <a:pPr marL="285750" indent="-285750" algn="just">
              <a:buBlip>
                <a:blip r:embed="rId2"/>
              </a:buBlip>
            </a:pPr>
            <a:endParaRPr lang="en-US" sz="2000" b="1" dirty="0">
              <a:latin typeface="Times New Roman" pitchFamily="18" charset="0"/>
              <a:ea typeface="Verdana" pitchFamily="34" charset="0"/>
              <a:cs typeface="Times New Roman" pitchFamily="18" charset="0"/>
            </a:endParaRPr>
          </a:p>
          <a:p>
            <a:pPr marL="285750" indent="-285750" algn="just">
              <a:buBlip>
                <a:blip r:embed="rId2"/>
              </a:buBlip>
            </a:pPr>
            <a:r>
              <a:rPr lang="en-US" sz="2000" b="1" dirty="0">
                <a:latin typeface="Times New Roman" pitchFamily="18" charset="0"/>
                <a:ea typeface="Verdana" pitchFamily="34" charset="0"/>
                <a:cs typeface="Times New Roman" pitchFamily="18" charset="0"/>
              </a:rPr>
              <a:t>Instructions that process data strings use the SI and DI registers together with DS and ES respectively  in order to distinguish between the source and destination addresses.</a:t>
            </a:r>
          </a:p>
          <a:p>
            <a:pPr algn="just"/>
            <a:endParaRPr lang="en-US" sz="2000" b="1" dirty="0">
              <a:latin typeface="Times New Roman" pitchFamily="18" charset="0"/>
              <a:ea typeface="Verdana" pitchFamily="34"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latin typeface="Times New Roman" pitchFamily="18" charset="0"/>
                <a:ea typeface="Verdana" pitchFamily="34" charset="0"/>
                <a:cs typeface="Times New Roman" pitchFamily="18" charset="0"/>
              </a:rPr>
              <a:t>Source Index (SI) and Destination Index (DI)</a:t>
            </a:r>
            <a:br>
              <a:rPr lang="en-US" sz="2800" b="1" dirty="0">
                <a:latin typeface="Times New Roman" pitchFamily="18" charset="0"/>
                <a:ea typeface="Verdana" pitchFamily="34"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00151"/>
            <a:ext cx="8437418" cy="3355224"/>
          </a:xfrm>
        </p:spPr>
        <p:txBody>
          <a:bodyPr>
            <a:normAutofit/>
          </a:bodyPr>
          <a:lstStyle/>
          <a:p>
            <a:pPr marL="285750" indent="-285750" algn="just">
              <a:lnSpc>
                <a:spcPct val="150000"/>
              </a:lnSpc>
              <a:buBlip>
                <a:blip r:embed="rId2"/>
              </a:buBlip>
            </a:pPr>
            <a:r>
              <a:rPr lang="en-US" sz="2400" dirty="0">
                <a:latin typeface="Times New Roman" pitchFamily="18" charset="0"/>
                <a:ea typeface="Verdana" pitchFamily="34" charset="0"/>
                <a:cs typeface="Times New Roman" pitchFamily="18" charset="0"/>
              </a:rPr>
              <a:t>Used in indexed addressing.</a:t>
            </a:r>
          </a:p>
          <a:p>
            <a:pPr marL="285750" indent="-285750" algn="just">
              <a:lnSpc>
                <a:spcPct val="150000"/>
              </a:lnSpc>
              <a:buBlip>
                <a:blip r:embed="rId2"/>
              </a:buBlip>
            </a:pPr>
            <a:r>
              <a:rPr lang="en-US" sz="2400" dirty="0">
                <a:latin typeface="Times New Roman" pitchFamily="18" charset="0"/>
                <a:ea typeface="Verdana" pitchFamily="34" charset="0"/>
                <a:cs typeface="Times New Roman" pitchFamily="18" charset="0"/>
              </a:rPr>
              <a:t>Instructions that process data strings use the SI and DI registers together with DS and ES respectively  in order to distinguish between the source and destination addresses.</a:t>
            </a:r>
          </a:p>
          <a:p>
            <a:pPr algn="just">
              <a:lnSpc>
                <a:spcPct val="150000"/>
              </a:lnSpc>
            </a:pPr>
            <a:endParaRPr lang="en-US" sz="2400" dirty="0">
              <a:latin typeface="Times New Roman" pitchFamily="18" charset="0"/>
              <a:ea typeface="Verdana" pitchFamily="34"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lgn="ctr">
              <a:buNone/>
            </a:pPr>
            <a:r>
              <a:rPr lang="en-US" sz="6600" dirty="0">
                <a:latin typeface="Times New Roman" pitchFamily="18" charset="0"/>
                <a:cs typeface="Times New Roman" pitchFamily="18" charset="0"/>
              </a:rPr>
              <a:t>Thank you</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8140" y="406537"/>
            <a:ext cx="8117748" cy="674117"/>
          </a:xfrm>
        </p:spPr>
        <p:txBody>
          <a:bodyPr>
            <a:normAutofit fontScale="90000"/>
          </a:bodyPr>
          <a:lstStyle/>
          <a:p>
            <a:br>
              <a:rPr lang="en-US" sz="3100" b="1" dirty="0">
                <a:latin typeface="Times New Roman" pitchFamily="18" charset="0"/>
                <a:cs typeface="Times New Roman" pitchFamily="18" charset="0"/>
              </a:rPr>
            </a:br>
            <a:r>
              <a:rPr lang="en-US" sz="3100" b="1" dirty="0">
                <a:latin typeface="Times New Roman" pitchFamily="18" charset="0"/>
                <a:cs typeface="Times New Roman" pitchFamily="18" charset="0"/>
              </a:rPr>
              <a:t>Salient features of 8086 </a:t>
            </a:r>
            <a:br>
              <a:rPr lang="en-US" b="1" dirty="0"/>
            </a:br>
            <a:endParaRPr lang="en-US" dirty="0"/>
          </a:p>
        </p:txBody>
      </p:sp>
      <p:sp>
        <p:nvSpPr>
          <p:cNvPr id="5" name="Content Placeholder 4"/>
          <p:cNvSpPr>
            <a:spLocks noGrp="1"/>
          </p:cNvSpPr>
          <p:nvPr>
            <p:ph idx="1"/>
          </p:nvPr>
        </p:nvSpPr>
        <p:spPr>
          <a:xfrm>
            <a:off x="225632" y="847899"/>
            <a:ext cx="8685612" cy="4295601"/>
          </a:xfrm>
        </p:spPr>
        <p:txBody>
          <a:bodyPr>
            <a:noAutofit/>
          </a:bodyPr>
          <a:lstStyle/>
          <a:p>
            <a:pPr marL="457200" indent="-457200" algn="just">
              <a:spcBef>
                <a:spcPts val="0"/>
              </a:spcBef>
              <a:buFont typeface="+mj-lt"/>
              <a:buAutoNum type="arabicPeriod"/>
            </a:pPr>
            <a:r>
              <a:rPr lang="en-US" sz="2000" dirty="0">
                <a:latin typeface="Times New Roman" pitchFamily="18" charset="0"/>
                <a:cs typeface="Times New Roman" pitchFamily="18" charset="0"/>
              </a:rPr>
              <a:t>The Intel 8086 is a 16-bit microprocessor. </a:t>
            </a:r>
          </a:p>
          <a:p>
            <a:pPr marL="457200" indent="-457200" algn="just">
              <a:spcBef>
                <a:spcPts val="0"/>
              </a:spcBef>
              <a:buFont typeface="+mj-lt"/>
              <a:buAutoNum type="arabicPeriod"/>
            </a:pPr>
            <a:r>
              <a:rPr lang="en-US" sz="2000" dirty="0">
                <a:latin typeface="Times New Roman" pitchFamily="18" charset="0"/>
                <a:cs typeface="Times New Roman" pitchFamily="18" charset="0"/>
              </a:rPr>
              <a:t>It contains approximately 29,000 transistors. </a:t>
            </a:r>
          </a:p>
          <a:p>
            <a:pPr marL="457200" indent="-457200" algn="just">
              <a:spcBef>
                <a:spcPts val="0"/>
              </a:spcBef>
              <a:buFont typeface="+mj-lt"/>
              <a:buAutoNum type="arabicPeriod"/>
            </a:pPr>
            <a:r>
              <a:rPr lang="en-US" sz="2000" dirty="0">
                <a:latin typeface="Times New Roman" pitchFamily="18" charset="0"/>
                <a:cs typeface="Times New Roman" pitchFamily="18" charset="0"/>
              </a:rPr>
              <a:t>The number of address pins is 20 and hence the memory addressing capacity is 2</a:t>
            </a:r>
            <a:r>
              <a:rPr lang="en-US" sz="2000" baseline="30000" dirty="0">
                <a:latin typeface="Times New Roman" pitchFamily="18" charset="0"/>
                <a:cs typeface="Times New Roman" pitchFamily="18" charset="0"/>
              </a:rPr>
              <a:t>20</a:t>
            </a:r>
            <a:r>
              <a:rPr lang="en-US" sz="2000" dirty="0">
                <a:latin typeface="Times New Roman" pitchFamily="18" charset="0"/>
                <a:cs typeface="Times New Roman" pitchFamily="18" charset="0"/>
              </a:rPr>
              <a:t>= 1 megabyte. </a:t>
            </a:r>
          </a:p>
          <a:p>
            <a:pPr marL="457200" indent="-457200" algn="just">
              <a:spcBef>
                <a:spcPts val="0"/>
              </a:spcBef>
              <a:buFont typeface="+mj-lt"/>
              <a:buAutoNum type="arabicPeriod"/>
            </a:pPr>
            <a:r>
              <a:rPr lang="en-US" sz="2000" dirty="0">
                <a:latin typeface="Times New Roman" pitchFamily="18" charset="0"/>
                <a:cs typeface="Times New Roman" pitchFamily="18" charset="0"/>
              </a:rPr>
              <a:t>The 8086 has 20 address pins, 16 of which are also used as data pins. The use of pins for both addresses and data means that both an address and datum cannot be sent to the system bus at the same time.</a:t>
            </a:r>
          </a:p>
          <a:p>
            <a:pPr marL="457200" indent="-457200" algn="just">
              <a:spcBef>
                <a:spcPts val="0"/>
              </a:spcBef>
              <a:buFont typeface="+mj-lt"/>
              <a:buAutoNum type="arabicPeriod"/>
            </a:pPr>
            <a:r>
              <a:rPr lang="en-US" sz="2000" dirty="0">
                <a:latin typeface="Times New Roman" pitchFamily="18" charset="0"/>
                <a:cs typeface="Times New Roman" pitchFamily="18" charset="0"/>
              </a:rPr>
              <a:t>This multiplexing of addresses and data reduces the number of pins needed, but does slowdown. </a:t>
            </a:r>
          </a:p>
          <a:p>
            <a:pPr marL="457200" indent="-457200" algn="just">
              <a:spcBef>
                <a:spcPts val="0"/>
              </a:spcBef>
              <a:buFont typeface="+mj-lt"/>
              <a:buAutoNum type="arabicPeriod"/>
            </a:pPr>
            <a:r>
              <a:rPr lang="en-US" sz="2000" dirty="0">
                <a:latin typeface="Times New Roman" pitchFamily="18" charset="0"/>
                <a:cs typeface="Times New Roman" pitchFamily="18" charset="0"/>
              </a:rPr>
              <a:t>Rounding out the 40-pinconfiguration are two grounds</a:t>
            </a:r>
            <a:r>
              <a:rPr lang="en-US" sz="200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457200" indent="-457200" algn="just">
              <a:spcBef>
                <a:spcPts val="0"/>
              </a:spcBef>
              <a:buFont typeface="+mj-lt"/>
              <a:buAutoNum type="arabicPeriod"/>
            </a:pPr>
            <a:r>
              <a:rPr lang="en-US" sz="2000" dirty="0">
                <a:latin typeface="Times New Roman" pitchFamily="18" charset="0"/>
                <a:cs typeface="Times New Roman" pitchFamily="18" charset="0"/>
              </a:rPr>
              <a:t>The 8086 requires only one supply voltage, + 5 V, and one clock phase whose frequency can be up to 5 </a:t>
            </a:r>
            <a:r>
              <a:rPr lang="en-US" sz="2000" dirty="0" err="1">
                <a:latin typeface="Times New Roman" pitchFamily="18" charset="0"/>
                <a:cs typeface="Times New Roman" pitchFamily="18" charset="0"/>
              </a:rPr>
              <a:t>MHz.</a:t>
            </a:r>
            <a:r>
              <a:rPr lang="en-US" sz="2000" dirty="0">
                <a:latin typeface="Times New Roman" pitchFamily="18" charset="0"/>
                <a:cs typeface="Times New Roman" pitchFamily="18" charset="0"/>
              </a:rPr>
              <a:t> </a:t>
            </a:r>
          </a:p>
          <a:p>
            <a:pPr marL="457200" indent="-457200" algn="just">
              <a:spcBef>
                <a:spcPts val="0"/>
              </a:spcBef>
              <a:buFont typeface="+mj-lt"/>
              <a:buAutoNum type="arabicPeriod"/>
            </a:pPr>
            <a:r>
              <a:rPr lang="en-US" sz="2000" dirty="0">
                <a:latin typeface="Times New Roman" pitchFamily="18" charset="0"/>
                <a:cs typeface="Times New Roman" pitchFamily="18" charset="0"/>
              </a:rPr>
              <a:t>There are 16 control lines for various control operations. </a:t>
            </a:r>
          </a:p>
          <a:p>
            <a:pPr marL="457200" indent="-457200" algn="just">
              <a:spcBef>
                <a:spcPts val="0"/>
              </a:spcBef>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016338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592043"/>
          </a:xfrm>
        </p:spPr>
        <p:txBody>
          <a:bodyPr>
            <a:normAutofit/>
          </a:bodyPr>
          <a:lstStyle/>
          <a:p>
            <a:pPr algn="ctr"/>
            <a:r>
              <a:rPr lang="en-US" sz="2800" dirty="0">
                <a:latin typeface="Times New Roman" pitchFamily="18" charset="0"/>
                <a:cs typeface="Times New Roman" pitchFamily="18" charset="0"/>
              </a:rPr>
              <a:t>8086 Internal Architecture</a:t>
            </a:r>
          </a:p>
        </p:txBody>
      </p:sp>
      <p:pic>
        <p:nvPicPr>
          <p:cNvPr id="1026" name="Picture 2"/>
          <p:cNvPicPr>
            <a:picLocks noGrp="1" noChangeAspect="1" noChangeArrowheads="1"/>
          </p:cNvPicPr>
          <p:nvPr>
            <p:ph idx="1"/>
          </p:nvPr>
        </p:nvPicPr>
        <p:blipFill>
          <a:blip r:embed="rId2"/>
          <a:srcRect/>
          <a:stretch>
            <a:fillRect/>
          </a:stretch>
        </p:blipFill>
        <p:spPr bwMode="auto">
          <a:xfrm>
            <a:off x="365761" y="744620"/>
            <a:ext cx="8429104" cy="4273838"/>
          </a:xfrm>
          <a:prstGeom prst="rect">
            <a:avLst/>
          </a:prstGeom>
          <a:noFill/>
          <a:ln w="9525">
            <a:noFill/>
            <a:miter lim="800000"/>
            <a:headEnd/>
            <a:tailEnd/>
          </a:ln>
          <a:effec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buNone/>
            </a:pPr>
            <a:r>
              <a:rPr lang="en-US" sz="2000" dirty="0">
                <a:latin typeface="Times New Roman" pitchFamily="18" charset="0"/>
                <a:cs typeface="Times New Roman" pitchFamily="18" charset="0"/>
              </a:rPr>
              <a:t>The 8086 internal architecture is divided into two functional units.</a:t>
            </a:r>
          </a:p>
          <a:p>
            <a:pPr algn="just">
              <a:lnSpc>
                <a:spcPct val="150000"/>
              </a:lnSpc>
              <a:buNone/>
            </a:pPr>
            <a:r>
              <a:rPr lang="en-US" sz="2000" dirty="0">
                <a:latin typeface="Times New Roman" pitchFamily="18" charset="0"/>
                <a:cs typeface="Times New Roman" pitchFamily="18" charset="0"/>
              </a:rPr>
              <a:t>They are,</a:t>
            </a:r>
          </a:p>
          <a:p>
            <a:pPr marL="550926" indent="-514350" algn="just">
              <a:lnSpc>
                <a:spcPct val="150000"/>
              </a:lnSpc>
              <a:buAutoNum type="arabicPeriod"/>
            </a:pPr>
            <a:r>
              <a:rPr lang="en-US" sz="2000" dirty="0">
                <a:latin typeface="Times New Roman" pitchFamily="18" charset="0"/>
                <a:cs typeface="Times New Roman" pitchFamily="18" charset="0"/>
              </a:rPr>
              <a:t>Bus Interface Units(BIU)</a:t>
            </a:r>
          </a:p>
          <a:p>
            <a:pPr marL="550926" indent="-514350" algn="just">
              <a:lnSpc>
                <a:spcPct val="150000"/>
              </a:lnSpc>
              <a:buAutoNum type="arabicPeriod"/>
            </a:pPr>
            <a:r>
              <a:rPr lang="en-US" sz="2000" dirty="0">
                <a:latin typeface="Times New Roman" pitchFamily="18" charset="0"/>
                <a:cs typeface="Times New Roman" pitchFamily="18" charset="0"/>
              </a:rPr>
              <a:t>Execution Unit (EU)</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575" y="205979"/>
            <a:ext cx="7467600" cy="525541"/>
          </a:xfrm>
        </p:spPr>
        <p:txBody>
          <a:bodyPr>
            <a:noAutofit/>
          </a:bodyPr>
          <a:lstStyle/>
          <a:p>
            <a:pPr algn="ct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Bus Interface Units(BIU)</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199" y="947651"/>
            <a:ext cx="8404167" cy="3990109"/>
          </a:xfrm>
        </p:spPr>
        <p:txBody>
          <a:bodyPr>
            <a:normAutofit fontScale="55000" lnSpcReduction="20000"/>
          </a:bodyPr>
          <a:lstStyle/>
          <a:p>
            <a:pPr>
              <a:lnSpc>
                <a:spcPct val="150000"/>
              </a:lnSpc>
              <a:buClr>
                <a:srgbClr val="FFFF00"/>
              </a:buClr>
              <a:buFont typeface="Wingdings" pitchFamily="2" charset="2"/>
              <a:buChar char="v"/>
            </a:pPr>
            <a:r>
              <a:rPr lang="en-US" sz="3200" dirty="0">
                <a:latin typeface="Times New Roman" pitchFamily="18" charset="0"/>
                <a:cs typeface="Times New Roman" pitchFamily="18" charset="0"/>
              </a:rPr>
              <a:t>It is responsible of transfer of instructions, addresses and data on the system bus to the execution unit.</a:t>
            </a:r>
          </a:p>
          <a:p>
            <a:pPr>
              <a:lnSpc>
                <a:spcPct val="150000"/>
              </a:lnSpc>
              <a:buClr>
                <a:srgbClr val="FFFF00"/>
              </a:buClr>
              <a:buFont typeface="Wingdings" pitchFamily="2" charset="2"/>
              <a:buChar char="v"/>
            </a:pPr>
            <a:r>
              <a:rPr lang="en-US" sz="3200" dirty="0">
                <a:latin typeface="Times New Roman" pitchFamily="18" charset="0"/>
                <a:cs typeface="Times New Roman" pitchFamily="18" charset="0"/>
              </a:rPr>
              <a:t>It handles the transfer of the data between the processor, memory and I/o devices.</a:t>
            </a:r>
          </a:p>
          <a:p>
            <a:pPr>
              <a:lnSpc>
                <a:spcPct val="150000"/>
              </a:lnSpc>
              <a:buClr>
                <a:srgbClr val="FFFF00"/>
              </a:buClr>
              <a:buFont typeface="Wingdings" pitchFamily="2" charset="2"/>
              <a:buChar char="v"/>
            </a:pPr>
            <a:r>
              <a:rPr lang="en-US" sz="3200" dirty="0">
                <a:latin typeface="Times New Roman" pitchFamily="18" charset="0"/>
                <a:cs typeface="Times New Roman" pitchFamily="18" charset="0"/>
              </a:rPr>
              <a:t>It includes instruction fetch, data fetch, address transfer and computation of effective address of the memory.</a:t>
            </a:r>
          </a:p>
          <a:p>
            <a:pPr>
              <a:lnSpc>
                <a:spcPct val="150000"/>
              </a:lnSpc>
              <a:buClr>
                <a:srgbClr val="FFFF00"/>
              </a:buClr>
              <a:buFont typeface="Wingdings" pitchFamily="2" charset="2"/>
              <a:buChar char="v"/>
            </a:pPr>
            <a:r>
              <a:rPr lang="en-US" sz="3200" dirty="0">
                <a:latin typeface="Times New Roman" pitchFamily="18" charset="0"/>
                <a:cs typeface="Times New Roman" pitchFamily="18" charset="0"/>
              </a:rPr>
              <a:t>The functional parts of BIU are,</a:t>
            </a:r>
          </a:p>
          <a:p>
            <a:pPr>
              <a:lnSpc>
                <a:spcPct val="150000"/>
              </a:lnSpc>
              <a:buClr>
                <a:srgbClr val="FFFF00"/>
              </a:buClr>
              <a:buNone/>
            </a:pPr>
            <a:r>
              <a:rPr lang="en-US" sz="3200" dirty="0">
                <a:latin typeface="Times New Roman" pitchFamily="18" charset="0"/>
                <a:cs typeface="Times New Roman" pitchFamily="18" charset="0"/>
              </a:rPr>
              <a:t>	1.	Instruction Queue (IQ)</a:t>
            </a:r>
          </a:p>
          <a:p>
            <a:pPr>
              <a:lnSpc>
                <a:spcPct val="150000"/>
              </a:lnSpc>
              <a:buClr>
                <a:srgbClr val="FFFF00"/>
              </a:buClr>
              <a:buNone/>
            </a:pPr>
            <a:r>
              <a:rPr lang="en-US" sz="3200" dirty="0">
                <a:latin typeface="Times New Roman" pitchFamily="18" charset="0"/>
                <a:cs typeface="Times New Roman" pitchFamily="18" charset="0"/>
              </a:rPr>
              <a:t>	2.	Segment Registers</a:t>
            </a:r>
          </a:p>
          <a:p>
            <a:pPr>
              <a:lnSpc>
                <a:spcPct val="150000"/>
              </a:lnSpc>
              <a:buClr>
                <a:srgbClr val="FFFF00"/>
              </a:buClr>
              <a:buNone/>
            </a:pPr>
            <a:r>
              <a:rPr lang="en-US" sz="3200" dirty="0">
                <a:latin typeface="Times New Roman" pitchFamily="18" charset="0"/>
                <a:cs typeface="Times New Roman" pitchFamily="18" charset="0"/>
              </a:rPr>
              <a:t>	3.	Instruction Pointer (IP)</a:t>
            </a:r>
          </a:p>
          <a:p>
            <a:pPr>
              <a:lnSpc>
                <a:spcPct val="150000"/>
              </a:lnSpc>
              <a:buClr>
                <a:srgbClr val="FFFF00"/>
              </a:buClr>
              <a:buNone/>
            </a:pPr>
            <a:endParaRPr lang="en-US" sz="2400" dirty="0">
              <a:latin typeface="Times New Roman" pitchFamily="18" charset="0"/>
              <a:cs typeface="Times New Roman"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sz="2800" dirty="0">
                <a:latin typeface="Times New Roman" pitchFamily="18" charset="0"/>
                <a:cs typeface="Times New Roman" pitchFamily="18" charset="0"/>
              </a:rPr>
              <a:t>Instruction Queue</a:t>
            </a:r>
          </a:p>
        </p:txBody>
      </p:sp>
      <p:sp>
        <p:nvSpPr>
          <p:cNvPr id="8" name="Content Placeholder 7"/>
          <p:cNvSpPr>
            <a:spLocks noGrp="1"/>
          </p:cNvSpPr>
          <p:nvPr>
            <p:ph sz="half" idx="1"/>
          </p:nvPr>
        </p:nvSpPr>
        <p:spPr>
          <a:xfrm>
            <a:off x="0" y="997527"/>
            <a:ext cx="7049193" cy="3906982"/>
          </a:xfrm>
        </p:spPr>
        <p:txBody>
          <a:bodyPr>
            <a:normAutofit lnSpcReduction="10000"/>
          </a:bodyPr>
          <a:lstStyle/>
          <a:p>
            <a:pPr marL="285750" indent="-285750" algn="just">
              <a:buNone/>
            </a:pPr>
            <a:endParaRPr lang="en-US" sz="2000" dirty="0">
              <a:latin typeface="Times New Roman" pitchFamily="18" charset="0"/>
              <a:cs typeface="Times New Roman" pitchFamily="18" charset="0"/>
            </a:endParaRPr>
          </a:p>
          <a:p>
            <a:pPr marL="285750" indent="-285750" algn="just">
              <a:buBlip>
                <a:blip r:embed="rId2"/>
              </a:buBlip>
            </a:pPr>
            <a:r>
              <a:rPr lang="en-US" sz="2000" dirty="0">
                <a:latin typeface="Times New Roman" pitchFamily="18" charset="0"/>
                <a:cs typeface="Times New Roman" pitchFamily="18" charset="0"/>
              </a:rPr>
              <a:t>The instruction queue is of six bytes in length and is used to speed up the execution of programs, by perfecting six instruction bytes in advance from the memory. </a:t>
            </a:r>
          </a:p>
          <a:p>
            <a:pPr marL="285750" indent="-285750" algn="just">
              <a:buBlip>
                <a:blip r:embed="rId2"/>
              </a:buBlip>
            </a:pPr>
            <a:r>
              <a:rPr lang="en-US" sz="2000" dirty="0">
                <a:latin typeface="Times New Roman" pitchFamily="18" charset="0"/>
                <a:cs typeface="Times New Roman" pitchFamily="18" charset="0"/>
              </a:rPr>
              <a:t>The perfected instructions are stored in a group of high speed registers known as the </a:t>
            </a:r>
            <a:r>
              <a:rPr lang="en-US" sz="2000" b="1" u="sng" dirty="0">
                <a:latin typeface="Times New Roman" pitchFamily="18" charset="0"/>
                <a:cs typeface="Times New Roman" pitchFamily="18" charset="0"/>
              </a:rPr>
              <a:t>INSTRUCTION QUEUE. </a:t>
            </a:r>
          </a:p>
          <a:p>
            <a:pPr marL="285750" indent="-285750" algn="just">
              <a:buBlip>
                <a:blip r:embed="rId2"/>
              </a:buBlip>
            </a:pPr>
            <a:r>
              <a:rPr lang="en-US" sz="2000" dirty="0">
                <a:latin typeface="Times New Roman" pitchFamily="18" charset="0"/>
                <a:cs typeface="Times New Roman" pitchFamily="18" charset="0"/>
              </a:rPr>
              <a:t>The BIU(Bus Interface Unit) works in parallel with the EU(Execution Unit). The BIU fetches the instruction bytes while the EU is executing an instruction. </a:t>
            </a:r>
          </a:p>
          <a:p>
            <a:pPr marL="285750" indent="-285750" algn="just">
              <a:buBlip>
                <a:blip r:embed="rId2"/>
              </a:buBlip>
            </a:pPr>
            <a:r>
              <a:rPr lang="en-US" sz="2000" dirty="0">
                <a:latin typeface="Times New Roman" pitchFamily="18" charset="0"/>
                <a:cs typeface="Times New Roman" pitchFamily="18" charset="0"/>
              </a:rPr>
              <a:t>The process of fetching the next instruction in advance while the EU is executing the current instruction is known as </a:t>
            </a:r>
            <a:r>
              <a:rPr lang="en-US" sz="2000" b="1" u="sng" dirty="0">
                <a:latin typeface="Times New Roman" pitchFamily="18" charset="0"/>
                <a:cs typeface="Times New Roman" pitchFamily="18" charset="0"/>
              </a:rPr>
              <a:t>PIPELINING. </a:t>
            </a:r>
          </a:p>
          <a:p>
            <a:pPr marL="285750" indent="-285750" algn="just">
              <a:buBlip>
                <a:blip r:embed="rId2"/>
              </a:buBlip>
            </a:pPr>
            <a:endParaRPr lang="en-US" sz="2000" b="1"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
        <p:nvSpPr>
          <p:cNvPr id="12" name="Content Placeholder 11"/>
          <p:cNvSpPr>
            <a:spLocks noGrp="1"/>
          </p:cNvSpPr>
          <p:nvPr>
            <p:ph sz="half" idx="2"/>
          </p:nvPr>
        </p:nvSpPr>
        <p:spPr>
          <a:xfrm>
            <a:off x="7032566" y="1200150"/>
            <a:ext cx="1814549" cy="3502479"/>
          </a:xfrm>
        </p:spPr>
        <p:txBody>
          <a:bodyPr>
            <a:normAutofit lnSpcReduction="10000"/>
          </a:bodyPr>
          <a:lstStyle/>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r>
              <a:rPr lang="en-US" sz="1200" dirty="0">
                <a:latin typeface="Times New Roman" pitchFamily="18" charset="0"/>
                <a:cs typeface="Times New Roman" pitchFamily="18" charset="0"/>
              </a:rPr>
              <a:t>6 bytes</a:t>
            </a:r>
          </a:p>
        </p:txBody>
      </p:sp>
      <p:graphicFrame>
        <p:nvGraphicFramePr>
          <p:cNvPr id="11" name="Table 10"/>
          <p:cNvGraphicFramePr>
            <a:graphicFrameLocks noGrp="1"/>
          </p:cNvGraphicFramePr>
          <p:nvPr/>
        </p:nvGraphicFramePr>
        <p:xfrm>
          <a:off x="7825839" y="1912142"/>
          <a:ext cx="890649" cy="1554480"/>
        </p:xfrm>
        <a:graphic>
          <a:graphicData uri="http://schemas.openxmlformats.org/drawingml/2006/table">
            <a:tbl>
              <a:tblPr firstRow="1" bandRow="1">
                <a:tableStyleId>{5C22544A-7EE6-4342-B048-85BDC9FD1C3A}</a:tableStyleId>
              </a:tblPr>
              <a:tblGrid>
                <a:gridCol w="890649">
                  <a:extLst>
                    <a:ext uri="{9D8B030D-6E8A-4147-A177-3AD203B41FA5}">
                      <a16:colId xmlns:a16="http://schemas.microsoft.com/office/drawing/2014/main" val="20000"/>
                    </a:ext>
                  </a:extLst>
                </a:gridCol>
              </a:tblGrid>
              <a:tr h="223490">
                <a:tc>
                  <a:txBody>
                    <a:bodyPr/>
                    <a:lstStyle/>
                    <a:p>
                      <a:pPr algn="ctr"/>
                      <a:r>
                        <a:rPr lang="en-US" sz="1100" dirty="0">
                          <a:latin typeface="Times New Roman" pitchFamily="18" charset="0"/>
                          <a:cs typeface="Times New Roman" pitchFamily="18" charset="0"/>
                        </a:rPr>
                        <a:t>1</a:t>
                      </a:r>
                    </a:p>
                  </a:txBody>
                  <a:tcPr/>
                </a:tc>
                <a:extLst>
                  <a:ext uri="{0D108BD9-81ED-4DB2-BD59-A6C34878D82A}">
                    <a16:rowId xmlns:a16="http://schemas.microsoft.com/office/drawing/2014/main" val="10000"/>
                  </a:ext>
                </a:extLst>
              </a:tr>
              <a:tr h="223490">
                <a:tc>
                  <a:txBody>
                    <a:bodyPr/>
                    <a:lstStyle/>
                    <a:p>
                      <a:pPr algn="ctr"/>
                      <a:r>
                        <a:rPr lang="en-US" sz="1100" dirty="0">
                          <a:latin typeface="Times New Roman" pitchFamily="18" charset="0"/>
                          <a:cs typeface="Times New Roman" pitchFamily="18" charset="0"/>
                        </a:rPr>
                        <a:t>2</a:t>
                      </a:r>
                    </a:p>
                  </a:txBody>
                  <a:tcPr/>
                </a:tc>
                <a:extLst>
                  <a:ext uri="{0D108BD9-81ED-4DB2-BD59-A6C34878D82A}">
                    <a16:rowId xmlns:a16="http://schemas.microsoft.com/office/drawing/2014/main" val="10001"/>
                  </a:ext>
                </a:extLst>
              </a:tr>
              <a:tr h="223490">
                <a:tc>
                  <a:txBody>
                    <a:bodyPr/>
                    <a:lstStyle/>
                    <a:p>
                      <a:pPr algn="ctr"/>
                      <a:r>
                        <a:rPr lang="en-US" sz="1100" dirty="0">
                          <a:latin typeface="Times New Roman" pitchFamily="18" charset="0"/>
                          <a:cs typeface="Times New Roman" pitchFamily="18" charset="0"/>
                        </a:rPr>
                        <a:t>3</a:t>
                      </a:r>
                    </a:p>
                  </a:txBody>
                  <a:tcPr/>
                </a:tc>
                <a:extLst>
                  <a:ext uri="{0D108BD9-81ED-4DB2-BD59-A6C34878D82A}">
                    <a16:rowId xmlns:a16="http://schemas.microsoft.com/office/drawing/2014/main" val="10002"/>
                  </a:ext>
                </a:extLst>
              </a:tr>
              <a:tr h="223490">
                <a:tc>
                  <a:txBody>
                    <a:bodyPr/>
                    <a:lstStyle/>
                    <a:p>
                      <a:pPr algn="ctr"/>
                      <a:r>
                        <a:rPr lang="en-US" sz="1100" dirty="0">
                          <a:latin typeface="Times New Roman" pitchFamily="18" charset="0"/>
                          <a:cs typeface="Times New Roman" pitchFamily="18" charset="0"/>
                        </a:rPr>
                        <a:t>4</a:t>
                      </a:r>
                    </a:p>
                  </a:txBody>
                  <a:tcPr/>
                </a:tc>
                <a:extLst>
                  <a:ext uri="{0D108BD9-81ED-4DB2-BD59-A6C34878D82A}">
                    <a16:rowId xmlns:a16="http://schemas.microsoft.com/office/drawing/2014/main" val="10003"/>
                  </a:ext>
                </a:extLst>
              </a:tr>
              <a:tr h="223490">
                <a:tc>
                  <a:txBody>
                    <a:bodyPr/>
                    <a:lstStyle/>
                    <a:p>
                      <a:pPr algn="ctr"/>
                      <a:r>
                        <a:rPr lang="en-US" sz="1100" dirty="0">
                          <a:latin typeface="Times New Roman" pitchFamily="18" charset="0"/>
                          <a:cs typeface="Times New Roman" pitchFamily="18" charset="0"/>
                        </a:rPr>
                        <a:t>5</a:t>
                      </a:r>
                    </a:p>
                  </a:txBody>
                  <a:tcPr/>
                </a:tc>
                <a:extLst>
                  <a:ext uri="{0D108BD9-81ED-4DB2-BD59-A6C34878D82A}">
                    <a16:rowId xmlns:a16="http://schemas.microsoft.com/office/drawing/2014/main" val="10004"/>
                  </a:ext>
                </a:extLst>
              </a:tr>
              <a:tr h="223490">
                <a:tc>
                  <a:txBody>
                    <a:bodyPr/>
                    <a:lstStyle/>
                    <a:p>
                      <a:pPr algn="ctr"/>
                      <a:r>
                        <a:rPr lang="en-US" sz="1100" dirty="0">
                          <a:latin typeface="Times New Roman" pitchFamily="18" charset="0"/>
                          <a:cs typeface="Times New Roman" pitchFamily="18" charset="0"/>
                        </a:rPr>
                        <a:t>6</a:t>
                      </a:r>
                    </a:p>
                  </a:txBody>
                  <a:tcPr/>
                </a:tc>
                <a:extLst>
                  <a:ext uri="{0D108BD9-81ED-4DB2-BD59-A6C34878D82A}">
                    <a16:rowId xmlns:a16="http://schemas.microsoft.com/office/drawing/2014/main" val="10005"/>
                  </a:ext>
                </a:extLst>
              </a:tr>
            </a:tbl>
          </a:graphicData>
        </a:graphic>
      </p:graphicFrame>
      <p:sp>
        <p:nvSpPr>
          <p:cNvPr id="13" name="Left Brace 12"/>
          <p:cNvSpPr/>
          <p:nvPr/>
        </p:nvSpPr>
        <p:spPr>
          <a:xfrm>
            <a:off x="7422079" y="2006930"/>
            <a:ext cx="308758" cy="1413164"/>
          </a:xfrm>
          <a:prstGeom prst="leftBrace">
            <a:avLst/>
          </a:prstGeom>
          <a:ln w="38100">
            <a:solidFill>
              <a:srgbClr val="FF2549"/>
            </a:solidFill>
          </a:ln>
        </p:spPr>
        <p:style>
          <a:lnRef idx="1">
            <a:schemeClr val="accent1"/>
          </a:lnRef>
          <a:fillRef idx="1003">
            <a:schemeClr val="lt1"/>
          </a:fillRef>
          <a:effectRef idx="0">
            <a:schemeClr val="accent1"/>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val="41707837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5979"/>
            <a:ext cx="7467600" cy="691796"/>
          </a:xfrm>
        </p:spPr>
        <p:txBody>
          <a:bodyPr>
            <a:normAutofit/>
          </a:bodyPr>
          <a:lstStyle/>
          <a:p>
            <a:pPr algn="ctr"/>
            <a:r>
              <a:rPr lang="en-US" sz="3200" dirty="0">
                <a:latin typeface="Times New Roman" pitchFamily="18" charset="0"/>
                <a:cs typeface="Times New Roman" pitchFamily="18" charset="0"/>
              </a:rPr>
              <a:t>Segment Registers</a:t>
            </a:r>
          </a:p>
        </p:txBody>
      </p:sp>
      <p:sp>
        <p:nvSpPr>
          <p:cNvPr id="6" name="Content Placeholder 5"/>
          <p:cNvSpPr>
            <a:spLocks noGrp="1"/>
          </p:cNvSpPr>
          <p:nvPr>
            <p:ph idx="1"/>
          </p:nvPr>
        </p:nvSpPr>
        <p:spPr>
          <a:xfrm>
            <a:off x="457199" y="897776"/>
            <a:ext cx="8404167" cy="3990108"/>
          </a:xfrm>
        </p:spPr>
        <p:txBody>
          <a:bodyPr>
            <a:normAutofit fontScale="77500" lnSpcReduction="20000"/>
          </a:bodyPr>
          <a:lstStyle/>
          <a:p>
            <a:pPr>
              <a:lnSpc>
                <a:spcPct val="150000"/>
              </a:lnSpc>
            </a:pPr>
            <a:r>
              <a:rPr lang="en-US" sz="2800" dirty="0">
                <a:latin typeface="Times New Roman" pitchFamily="18" charset="0"/>
                <a:cs typeface="Times New Roman" pitchFamily="18" charset="0"/>
              </a:rPr>
              <a:t>They are the additional 16-bit registers to generate memory address when combined with the other registers in the microprocessors.</a:t>
            </a:r>
          </a:p>
          <a:p>
            <a:pPr>
              <a:lnSpc>
                <a:spcPct val="150000"/>
              </a:lnSpc>
              <a:buNone/>
            </a:pPr>
            <a:r>
              <a:rPr lang="en-US" sz="2800" dirty="0">
                <a:latin typeface="Times New Roman" pitchFamily="18" charset="0"/>
                <a:cs typeface="Times New Roman" pitchFamily="18" charset="0"/>
              </a:rPr>
              <a:t>There are four segment registers.</a:t>
            </a:r>
          </a:p>
          <a:p>
            <a:pPr marL="550926" indent="-514350">
              <a:lnSpc>
                <a:spcPct val="150000"/>
              </a:lnSpc>
              <a:buAutoNum type="arabicPeriod"/>
            </a:pPr>
            <a:r>
              <a:rPr lang="en-US" sz="2800" dirty="0">
                <a:latin typeface="Times New Roman" pitchFamily="18" charset="0"/>
                <a:cs typeface="Times New Roman" pitchFamily="18" charset="0"/>
              </a:rPr>
              <a:t>Code Segment Registers (CS)</a:t>
            </a:r>
          </a:p>
          <a:p>
            <a:pPr marL="550926" indent="-514350">
              <a:lnSpc>
                <a:spcPct val="150000"/>
              </a:lnSpc>
              <a:buFont typeface="Wingdings 2"/>
              <a:buAutoNum type="arabicPeriod"/>
            </a:pPr>
            <a:r>
              <a:rPr lang="en-US" sz="2800" dirty="0">
                <a:latin typeface="Times New Roman" pitchFamily="18" charset="0"/>
                <a:cs typeface="Times New Roman" pitchFamily="18" charset="0"/>
              </a:rPr>
              <a:t>Data Segment Registers (DS)</a:t>
            </a:r>
          </a:p>
          <a:p>
            <a:pPr marL="550926" indent="-514350">
              <a:lnSpc>
                <a:spcPct val="150000"/>
              </a:lnSpc>
              <a:buFont typeface="Wingdings 2"/>
              <a:buAutoNum type="arabicPeriod"/>
            </a:pPr>
            <a:r>
              <a:rPr lang="en-US" sz="2800" dirty="0">
                <a:latin typeface="Times New Roman" pitchFamily="18" charset="0"/>
                <a:cs typeface="Times New Roman" pitchFamily="18" charset="0"/>
              </a:rPr>
              <a:t>Stack Segment Registers (SS)</a:t>
            </a:r>
          </a:p>
          <a:p>
            <a:pPr marL="550926" indent="-514350">
              <a:lnSpc>
                <a:spcPct val="150000"/>
              </a:lnSpc>
              <a:buFont typeface="Wingdings 2"/>
              <a:buAutoNum type="arabicPeriod"/>
            </a:pPr>
            <a:r>
              <a:rPr lang="en-US" sz="2800" dirty="0">
                <a:latin typeface="Times New Roman" pitchFamily="18" charset="0"/>
                <a:cs typeface="Times New Roman" pitchFamily="18" charset="0"/>
              </a:rPr>
              <a:t>Extra Segment Registers (ES)</a:t>
            </a:r>
          </a:p>
          <a:p>
            <a:pPr marL="550926" indent="-514350">
              <a:lnSpc>
                <a:spcPct val="150000"/>
              </a:lnSpc>
              <a:buAutoNum type="arabicPeriod"/>
            </a:pPr>
            <a:endParaRPr lang="en-US" sz="2800" dirty="0">
              <a:latin typeface="Times New Roman" pitchFamily="18" charset="0"/>
              <a:cs typeface="Times New Roman"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387542" cy="924552"/>
          </a:xfrm>
        </p:spPr>
        <p:txBody>
          <a:bodyPr>
            <a:noAutofit/>
          </a:bodyPr>
          <a:lstStyle/>
          <a:p>
            <a:pPr algn="ctr"/>
            <a:br>
              <a:rPr lang="en-US" sz="3200" b="1" dirty="0">
                <a:latin typeface="Times New Roman" pitchFamily="18" charset="0"/>
                <a:ea typeface="Verdana" pitchFamily="34" charset="0"/>
                <a:cs typeface="Times New Roman" pitchFamily="18" charset="0"/>
              </a:rPr>
            </a:br>
            <a:r>
              <a:rPr lang="en-US" sz="3200" b="1" dirty="0">
                <a:latin typeface="Times New Roman" pitchFamily="18" charset="0"/>
                <a:ea typeface="Verdana" pitchFamily="34" charset="0"/>
                <a:cs typeface="Times New Roman" pitchFamily="18" charset="0"/>
              </a:rPr>
              <a:t>Code Segment Register</a:t>
            </a:r>
            <a:br>
              <a:rPr lang="en-US" sz="3200" b="1" dirty="0">
                <a:latin typeface="Times New Roman" pitchFamily="18" charset="0"/>
                <a:ea typeface="Verdana" pitchFamily="34"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90698" y="1396537"/>
            <a:ext cx="8387542" cy="3247961"/>
          </a:xfrm>
        </p:spPr>
        <p:txBody>
          <a:bodyPr>
            <a:noAutofit/>
          </a:bodyPr>
          <a:lstStyle/>
          <a:p>
            <a:pPr marL="457200" indent="-457200" algn="just">
              <a:lnSpc>
                <a:spcPct val="150000"/>
              </a:lnSpc>
              <a:buFont typeface="+mj-lt"/>
              <a:buAutoNum type="arabicPeriod"/>
            </a:pPr>
            <a:r>
              <a:rPr lang="en-US" sz="2400" dirty="0">
                <a:latin typeface="Times New Roman" pitchFamily="18" charset="0"/>
                <a:cs typeface="Times New Roman" pitchFamily="18" charset="0"/>
              </a:rPr>
              <a:t>The code segment is a section of a memory that holds the code (programs and procedures) used by the microprocessor. </a:t>
            </a:r>
          </a:p>
          <a:p>
            <a:pPr marL="457200" indent="-457200" algn="just">
              <a:lnSpc>
                <a:spcPct val="150000"/>
              </a:lnSpc>
              <a:buFont typeface="+mj-lt"/>
              <a:buAutoNum type="arabicPeriod"/>
            </a:pPr>
            <a:r>
              <a:rPr lang="en-US" sz="2400" dirty="0">
                <a:latin typeface="Times New Roman" pitchFamily="18" charset="0"/>
                <a:cs typeface="Times New Roman" pitchFamily="18" charset="0"/>
              </a:rPr>
              <a:t>The CS register defines the starting address (Upper 16 bits of the 20-bit starting address of the segment) of the section of memory holding code. The code segment is limited to 64 KB. </a:t>
            </a:r>
          </a:p>
        </p:txBody>
      </p:sp>
    </p:spTree>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0</TotalTime>
  <Words>1862</Words>
  <Application>Microsoft Office PowerPoint</Application>
  <PresentationFormat>On-screen Show (16:9)</PresentationFormat>
  <Paragraphs>161</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Franklin Gothic Book</vt:lpstr>
      <vt:lpstr>Times New Roman</vt:lpstr>
      <vt:lpstr>Verdana</vt:lpstr>
      <vt:lpstr>Wingdings</vt:lpstr>
      <vt:lpstr>Wingdings 2</vt:lpstr>
      <vt:lpstr>Technic</vt:lpstr>
      <vt:lpstr>Dr. B. B. Hegde First Grade College, Kundapura  Presentation On  8086 Microprocessors</vt:lpstr>
      <vt:lpstr>What is Microprocessor?</vt:lpstr>
      <vt:lpstr> Salient features of 8086  </vt:lpstr>
      <vt:lpstr>8086 Internal Architecture</vt:lpstr>
      <vt:lpstr>PowerPoint Presentation</vt:lpstr>
      <vt:lpstr> Bus Interface Units(BIU) </vt:lpstr>
      <vt:lpstr>Instruction Queue</vt:lpstr>
      <vt:lpstr>Segment Registers</vt:lpstr>
      <vt:lpstr> Code Segment Register </vt:lpstr>
      <vt:lpstr> Data Segment Register </vt:lpstr>
      <vt:lpstr> Stack Segment Register </vt:lpstr>
      <vt:lpstr> Extra Segment Register </vt:lpstr>
      <vt:lpstr>IP (Instruction Pointer)</vt:lpstr>
      <vt:lpstr>Execution Unit</vt:lpstr>
      <vt:lpstr>The functional parts of EU are,</vt:lpstr>
      <vt:lpstr>PowerPoint Presentation</vt:lpstr>
      <vt:lpstr>Flag Registers</vt:lpstr>
      <vt:lpstr>PowerPoint Presentation</vt:lpstr>
      <vt:lpstr>Consider the following example, if the previous instruction performed the addition.</vt:lpstr>
      <vt:lpstr>General Purpose Registers</vt:lpstr>
      <vt:lpstr>Accumulator Register (AX) </vt:lpstr>
      <vt:lpstr>Base Register (BX) </vt:lpstr>
      <vt:lpstr> Count Register (CX) </vt:lpstr>
      <vt:lpstr>Data Register (CX)</vt:lpstr>
      <vt:lpstr>Stack Pointer (SP) and Base Pointer (BP) </vt:lpstr>
      <vt:lpstr> Source Index (SI) and Destination Index (DI) </vt:lpstr>
      <vt:lpstr>Source Index (SI) and Destination Index (DI)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2020-08-28T07:39:03Z</dcterms:modified>
</cp:coreProperties>
</file>